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76" r:id="rId7"/>
    <p:sldId id="261" r:id="rId8"/>
    <p:sldId id="262" r:id="rId9"/>
    <p:sldId id="263" r:id="rId10"/>
    <p:sldId id="264" r:id="rId11"/>
    <p:sldId id="265" r:id="rId12"/>
    <p:sldId id="266" r:id="rId13"/>
    <p:sldId id="267" r:id="rId14"/>
    <p:sldId id="268" r:id="rId15"/>
    <p:sldId id="269" r:id="rId16"/>
    <p:sldId id="273" r:id="rId17"/>
    <p:sldId id="271" r:id="rId18"/>
    <p:sldId id="270" r:id="rId19"/>
    <p:sldId id="272"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94" r:id="rId34"/>
    <p:sldId id="288" r:id="rId35"/>
    <p:sldId id="293" r:id="rId36"/>
    <p:sldId id="290" r:id="rId37"/>
    <p:sldId id="291" r:id="rId38"/>
    <p:sldId id="295" r:id="rId39"/>
    <p:sldId id="289" r:id="rId40"/>
    <p:sldId id="296" r:id="rId41"/>
    <p:sldId id="292" r:id="rId42"/>
    <p:sldId id="29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219812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351025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379597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3264505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127797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361858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8465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228799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308948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234908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981B0F-54E1-42E2-B88E-5E8B72DDB460}" type="datetimeFigureOut">
              <a:rPr lang="en-GB" smtClean="0"/>
              <a:t>24/07/2017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9912A55-D178-4274-8C28-AC00BBE34EF0}" type="slidenum">
              <a:rPr lang="en-GB" smtClean="0"/>
              <a:t>‹#›</a:t>
            </a:fld>
            <a:endParaRPr lang="en-GB" dirty="0"/>
          </a:p>
        </p:txBody>
      </p:sp>
    </p:spTree>
    <p:extLst>
      <p:ext uri="{BB962C8B-B14F-4D97-AF65-F5344CB8AC3E}">
        <p14:creationId xmlns:p14="http://schemas.microsoft.com/office/powerpoint/2010/main" val="2956121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81B0F-54E1-42E2-B88E-5E8B72DDB460}" type="datetimeFigureOut">
              <a:rPr lang="en-GB" smtClean="0"/>
              <a:t>24/07/2017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12A55-D178-4274-8C28-AC00BBE34EF0}" type="slidenum">
              <a:rPr lang="en-GB" smtClean="0"/>
              <a:t>‹#›</a:t>
            </a:fld>
            <a:endParaRPr lang="en-GB" dirty="0"/>
          </a:p>
        </p:txBody>
      </p:sp>
    </p:spTree>
    <p:extLst>
      <p:ext uri="{BB962C8B-B14F-4D97-AF65-F5344CB8AC3E}">
        <p14:creationId xmlns:p14="http://schemas.microsoft.com/office/powerpoint/2010/main" val="222469293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7624" y="2204864"/>
            <a:ext cx="6728792" cy="3600400"/>
          </a:xfrm>
        </p:spPr>
        <p:txBody>
          <a:bodyPr>
            <a:normAutofit fontScale="70000" lnSpcReduction="20000"/>
          </a:bodyPr>
          <a:lstStyle/>
          <a:p>
            <a:endParaRPr lang="en-GB" dirty="0" smtClean="0"/>
          </a:p>
          <a:p>
            <a:endParaRPr lang="en-GB" dirty="0" smtClean="0"/>
          </a:p>
          <a:p>
            <a:endParaRPr lang="en-GB" dirty="0"/>
          </a:p>
          <a:p>
            <a:r>
              <a:rPr lang="en-GB" sz="5700" dirty="0" smtClean="0"/>
              <a:t>Sacred Heart Primary School</a:t>
            </a:r>
          </a:p>
          <a:p>
            <a:r>
              <a:rPr lang="en-GB" dirty="0" smtClean="0"/>
              <a:t>-</a:t>
            </a:r>
          </a:p>
          <a:p>
            <a:r>
              <a:rPr lang="en-GB" sz="6400" dirty="0" smtClean="0"/>
              <a:t>‘the best bits’</a:t>
            </a:r>
          </a:p>
          <a:p>
            <a:r>
              <a:rPr lang="en-GB" sz="6400" dirty="0" smtClean="0"/>
              <a:t>2016 17</a:t>
            </a:r>
            <a:endParaRPr lang="en-GB" sz="6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67" y="764704"/>
            <a:ext cx="1728220" cy="1825756"/>
          </a:xfrm>
          <a:prstGeom prst="rect">
            <a:avLst/>
          </a:prstGeom>
        </p:spPr>
      </p:pic>
    </p:spTree>
    <p:extLst>
      <p:ext uri="{BB962C8B-B14F-4D97-AF65-F5344CB8AC3E}">
        <p14:creationId xmlns:p14="http://schemas.microsoft.com/office/powerpoint/2010/main" val="185525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13502"/>
          <a:stretch/>
        </p:blipFill>
        <p:spPr>
          <a:xfrm>
            <a:off x="4139952" y="2132856"/>
            <a:ext cx="4752528" cy="4536504"/>
          </a:xfrm>
          <a:prstGeom prst="rect">
            <a:avLst/>
          </a:prstGeom>
          <a:ln>
            <a:noFill/>
          </a:ln>
          <a:effectLst>
            <a:softEdge rad="112500"/>
          </a:effectLst>
        </p:spPr>
      </p:pic>
      <p:pic>
        <p:nvPicPr>
          <p:cNvPr id="3" name="Picture 2"/>
          <p:cNvPicPr/>
          <p:nvPr/>
        </p:nvPicPr>
        <p:blipFill rotWithShape="1">
          <a:blip r:embed="rId3" cstate="print">
            <a:extLst>
              <a:ext uri="{28A0092B-C50C-407E-A947-70E740481C1C}">
                <a14:useLocalDpi xmlns:a14="http://schemas.microsoft.com/office/drawing/2010/main" val="0"/>
              </a:ext>
            </a:extLst>
          </a:blip>
          <a:srcRect l="12694" r="13862"/>
          <a:stretch/>
        </p:blipFill>
        <p:spPr>
          <a:xfrm>
            <a:off x="251520" y="260648"/>
            <a:ext cx="3456384" cy="4464496"/>
          </a:xfrm>
          <a:prstGeom prst="rect">
            <a:avLst/>
          </a:prstGeom>
          <a:ln>
            <a:noFill/>
          </a:ln>
          <a:effectLst>
            <a:softEdge rad="112500"/>
          </a:effectLst>
        </p:spPr>
      </p:pic>
      <p:sp>
        <p:nvSpPr>
          <p:cNvPr id="4" name="Rectangle 3"/>
          <p:cNvSpPr/>
          <p:nvPr/>
        </p:nvSpPr>
        <p:spPr>
          <a:xfrm>
            <a:off x="3563888" y="296546"/>
            <a:ext cx="5328592" cy="1938992"/>
          </a:xfrm>
          <a:prstGeom prst="rect">
            <a:avLst/>
          </a:prstGeom>
        </p:spPr>
        <p:txBody>
          <a:bodyPr wrap="square">
            <a:spAutoFit/>
          </a:bodyPr>
          <a:lstStyle/>
          <a:p>
            <a:r>
              <a:rPr lang="en-GB" sz="2000" dirty="0">
                <a:solidFill>
                  <a:srgbClr val="FF0000"/>
                </a:solidFill>
              </a:rPr>
              <a:t>Plessey Woods </a:t>
            </a:r>
            <a:r>
              <a:rPr lang="en-GB" sz="2000" dirty="0"/>
              <a:t>was another one of our favourite trips! We discovered fairy doors hidden in the trees and tried to spy through the holes to see who was inside! It was so funny when we found Shrek’s swamp and his toilet! </a:t>
            </a:r>
          </a:p>
          <a:p>
            <a:r>
              <a:rPr lang="en-GB" sz="2000" dirty="0">
                <a:solidFill>
                  <a:srgbClr val="0070C0"/>
                </a:solidFill>
              </a:rPr>
              <a:t>By Aidan and Erin </a:t>
            </a:r>
            <a:r>
              <a:rPr lang="en-GB" sz="2000" dirty="0" smtClean="0">
                <a:solidFill>
                  <a:srgbClr val="0070C0"/>
                </a:solidFill>
              </a:rPr>
              <a:t>Devine Y1</a:t>
            </a:r>
            <a:endParaRPr lang="en-GB" sz="2000" dirty="0">
              <a:solidFill>
                <a:srgbClr val="0070C0"/>
              </a:solidFill>
            </a:endParaRPr>
          </a:p>
        </p:txBody>
      </p:sp>
    </p:spTree>
    <p:extLst>
      <p:ext uri="{BB962C8B-B14F-4D97-AF65-F5344CB8AC3E}">
        <p14:creationId xmlns:p14="http://schemas.microsoft.com/office/powerpoint/2010/main" val="327211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05370"/>
            <a:ext cx="5987231" cy="44759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7544" y="66378"/>
            <a:ext cx="8424936" cy="1938992"/>
          </a:xfrm>
          <a:prstGeom prst="rect">
            <a:avLst/>
          </a:prstGeom>
        </p:spPr>
        <p:txBody>
          <a:bodyPr wrap="square">
            <a:spAutoFit/>
          </a:bodyPr>
          <a:lstStyle/>
          <a:p>
            <a:r>
              <a:rPr lang="en-GB" sz="2400" dirty="0">
                <a:solidFill>
                  <a:srgbClr val="FF0000"/>
                </a:solidFill>
              </a:rPr>
              <a:t>Science Week </a:t>
            </a:r>
            <a:r>
              <a:rPr lang="en-GB" sz="2400" dirty="0"/>
              <a:t>was really fun! We made fairy potions with vinegar, food colouring, washing up liquid, glitter and a secret ingredient. It was so cool when they bubbled over the sides everywhere! We also liked watching the ‘Dancing Raisins’ experiment. </a:t>
            </a:r>
          </a:p>
          <a:p>
            <a:r>
              <a:rPr lang="en-GB" sz="2400" dirty="0">
                <a:solidFill>
                  <a:srgbClr val="0070C0"/>
                </a:solidFill>
              </a:rPr>
              <a:t>By Ruby, Sam and </a:t>
            </a:r>
            <a:r>
              <a:rPr lang="en-GB" sz="2400" dirty="0" smtClean="0">
                <a:solidFill>
                  <a:srgbClr val="0070C0"/>
                </a:solidFill>
              </a:rPr>
              <a:t>Elsie Y1</a:t>
            </a:r>
            <a:endParaRPr lang="en-GB" sz="2400" dirty="0">
              <a:solidFill>
                <a:srgbClr val="0070C0"/>
              </a:solidFill>
            </a:endParaRPr>
          </a:p>
        </p:txBody>
      </p:sp>
    </p:spTree>
    <p:extLst>
      <p:ext uri="{BB962C8B-B14F-4D97-AF65-F5344CB8AC3E}">
        <p14:creationId xmlns:p14="http://schemas.microsoft.com/office/powerpoint/2010/main" val="2697037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20"/>
            <a:ext cx="4726016" cy="3523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0" y="3573016"/>
            <a:ext cx="4726016" cy="3284984"/>
          </a:xfrm>
          <a:prstGeom prst="rect">
            <a:avLst/>
          </a:prstGeom>
          <a:ln>
            <a:noFill/>
          </a:ln>
          <a:effectLst>
            <a:softEdge rad="112500"/>
          </a:effectLst>
        </p:spPr>
      </p:pic>
      <p:sp>
        <p:nvSpPr>
          <p:cNvPr id="2" name="Rectangle 1"/>
          <p:cNvSpPr/>
          <p:nvPr/>
        </p:nvSpPr>
        <p:spPr>
          <a:xfrm>
            <a:off x="4644008" y="114558"/>
            <a:ext cx="4648288" cy="6124754"/>
          </a:xfrm>
          <a:prstGeom prst="rect">
            <a:avLst/>
          </a:prstGeom>
        </p:spPr>
        <p:txBody>
          <a:bodyPr wrap="square">
            <a:spAutoFit/>
          </a:bodyPr>
          <a:lstStyle/>
          <a:p>
            <a:r>
              <a:rPr lang="en-GB" sz="2800" dirty="0"/>
              <a:t>At the </a:t>
            </a:r>
            <a:r>
              <a:rPr lang="en-GB" sz="2800" dirty="0">
                <a:solidFill>
                  <a:srgbClr val="FF0000"/>
                </a:solidFill>
              </a:rPr>
              <a:t>Great North Museum </a:t>
            </a:r>
            <a:r>
              <a:rPr lang="en-GB" sz="2800" dirty="0"/>
              <a:t>we got to dress up as different animals and talk about what they look like and what they eat. We already knew lots of animal facts from Science. We loved seeing all of the huge animals in the museum. The tiger was one of our favourites. We even got to look at some of the dinosaurs too! </a:t>
            </a:r>
          </a:p>
          <a:p>
            <a:r>
              <a:rPr lang="en-GB" sz="2800" dirty="0">
                <a:solidFill>
                  <a:srgbClr val="0070C0"/>
                </a:solidFill>
              </a:rPr>
              <a:t>By Alexa, Ben and Harry </a:t>
            </a:r>
            <a:r>
              <a:rPr lang="en-GB" sz="2800" dirty="0" err="1" smtClean="0">
                <a:solidFill>
                  <a:srgbClr val="0070C0"/>
                </a:solidFill>
              </a:rPr>
              <a:t>Costigan</a:t>
            </a:r>
            <a:r>
              <a:rPr lang="en-GB" sz="2800" dirty="0" smtClean="0">
                <a:solidFill>
                  <a:srgbClr val="0070C0"/>
                </a:solidFill>
              </a:rPr>
              <a:t>-Smith Y1</a:t>
            </a:r>
            <a:endParaRPr lang="en-GB" sz="2800" dirty="0">
              <a:solidFill>
                <a:srgbClr val="0070C0"/>
              </a:solidFill>
            </a:endParaRPr>
          </a:p>
        </p:txBody>
      </p:sp>
    </p:spTree>
    <p:extLst>
      <p:ext uri="{BB962C8B-B14F-4D97-AF65-F5344CB8AC3E}">
        <p14:creationId xmlns:p14="http://schemas.microsoft.com/office/powerpoint/2010/main" val="182234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881" y="-9912"/>
            <a:ext cx="4911120" cy="350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517" y="3500021"/>
            <a:ext cx="4704483" cy="335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756"/>
            <a:ext cx="5148064" cy="7417415"/>
          </a:xfrm>
          <a:prstGeom prst="rect">
            <a:avLst/>
          </a:prstGeom>
        </p:spPr>
        <p:txBody>
          <a:bodyPr wrap="square">
            <a:spAutoFit/>
          </a:bodyPr>
          <a:lstStyle/>
          <a:p>
            <a:r>
              <a:rPr lang="en-GB" sz="2800" dirty="0">
                <a:solidFill>
                  <a:srgbClr val="FF0000"/>
                </a:solidFill>
              </a:rPr>
              <a:t>Grace Darling </a:t>
            </a:r>
            <a:r>
              <a:rPr lang="en-GB" sz="2800" dirty="0" smtClean="0"/>
              <a:t>–We </a:t>
            </a:r>
            <a:r>
              <a:rPr lang="en-GB" sz="2800" dirty="0"/>
              <a:t>had a brilliant time in the Autumn Term </a:t>
            </a:r>
            <a:endParaRPr lang="en-GB" sz="2800" dirty="0" smtClean="0"/>
          </a:p>
          <a:p>
            <a:r>
              <a:rPr lang="en-GB" sz="2800" dirty="0" smtClean="0"/>
              <a:t>visiting </a:t>
            </a:r>
            <a:r>
              <a:rPr lang="en-GB" sz="2800" dirty="0"/>
              <a:t>the Grace Darling </a:t>
            </a:r>
            <a:endParaRPr lang="en-GB" sz="2800" dirty="0" smtClean="0"/>
          </a:p>
          <a:p>
            <a:r>
              <a:rPr lang="en-GB" sz="2800" dirty="0" smtClean="0"/>
              <a:t>museum </a:t>
            </a:r>
            <a:r>
              <a:rPr lang="en-GB" sz="2800" dirty="0"/>
              <a:t>in </a:t>
            </a:r>
            <a:r>
              <a:rPr lang="en-GB" sz="2800" dirty="0" err="1"/>
              <a:t>Bamburgh</a:t>
            </a:r>
            <a:r>
              <a:rPr lang="en-GB" sz="2800" dirty="0"/>
              <a:t>. We </a:t>
            </a:r>
            <a:endParaRPr lang="en-GB" sz="2800" dirty="0" smtClean="0"/>
          </a:p>
          <a:p>
            <a:r>
              <a:rPr lang="en-GB" sz="2800" dirty="0" smtClean="0"/>
              <a:t>went </a:t>
            </a:r>
            <a:r>
              <a:rPr lang="en-GB" sz="2800" dirty="0"/>
              <a:t>into the church yard </a:t>
            </a:r>
            <a:endParaRPr lang="en-GB" sz="2800" dirty="0" smtClean="0"/>
          </a:p>
          <a:p>
            <a:r>
              <a:rPr lang="en-GB" sz="2800" dirty="0" smtClean="0"/>
              <a:t>where </a:t>
            </a:r>
            <a:r>
              <a:rPr lang="en-GB" sz="2800" dirty="0"/>
              <a:t>Grace </a:t>
            </a:r>
            <a:r>
              <a:rPr lang="en-GB" sz="2800" dirty="0" smtClean="0"/>
              <a:t>Darling </a:t>
            </a:r>
            <a:r>
              <a:rPr lang="en-GB" sz="2800" dirty="0"/>
              <a:t>was </a:t>
            </a:r>
            <a:endParaRPr lang="en-GB" sz="2800" dirty="0" smtClean="0"/>
          </a:p>
          <a:p>
            <a:r>
              <a:rPr lang="en-GB" sz="2800" dirty="0" smtClean="0"/>
              <a:t>buried</a:t>
            </a:r>
            <a:r>
              <a:rPr lang="en-GB" sz="2800" dirty="0"/>
              <a:t>, the church was very </a:t>
            </a:r>
            <a:endParaRPr lang="en-GB" sz="2800" dirty="0" smtClean="0"/>
          </a:p>
          <a:p>
            <a:r>
              <a:rPr lang="en-GB" sz="2800" dirty="0" smtClean="0"/>
              <a:t>old </a:t>
            </a:r>
            <a:r>
              <a:rPr lang="en-GB" sz="2800" dirty="0"/>
              <a:t>fashioned and nice! </a:t>
            </a:r>
            <a:endParaRPr lang="en-GB" sz="2800" dirty="0" smtClean="0"/>
          </a:p>
          <a:p>
            <a:r>
              <a:rPr lang="en-GB" sz="2800" dirty="0"/>
              <a:t>We saw her tomb and we even got to see some of her old clothes, it was very interesting and exciting! We loved our </a:t>
            </a:r>
            <a:endParaRPr lang="en-GB" sz="2800" dirty="0" smtClean="0"/>
          </a:p>
          <a:p>
            <a:r>
              <a:rPr lang="en-GB" sz="2800" dirty="0" smtClean="0"/>
              <a:t>rescue </a:t>
            </a:r>
            <a:r>
              <a:rPr lang="en-GB" sz="2800" dirty="0"/>
              <a:t>topic and it was so fun building our own life boat during STEM week. </a:t>
            </a:r>
            <a:r>
              <a:rPr lang="en-GB" sz="2800" dirty="0">
                <a:solidFill>
                  <a:srgbClr val="0070C0"/>
                </a:solidFill>
              </a:rPr>
              <a:t>By Thomas, Anna </a:t>
            </a:r>
            <a:endParaRPr lang="en-GB" sz="2800" dirty="0" smtClean="0">
              <a:solidFill>
                <a:srgbClr val="0070C0"/>
              </a:solidFill>
            </a:endParaRPr>
          </a:p>
          <a:p>
            <a:r>
              <a:rPr lang="en-GB" sz="2800" dirty="0" smtClean="0">
                <a:solidFill>
                  <a:srgbClr val="0070C0"/>
                </a:solidFill>
              </a:rPr>
              <a:t>and </a:t>
            </a:r>
            <a:r>
              <a:rPr lang="en-GB" sz="2800" dirty="0">
                <a:solidFill>
                  <a:srgbClr val="0070C0"/>
                </a:solidFill>
              </a:rPr>
              <a:t>Daniel Y2</a:t>
            </a:r>
          </a:p>
          <a:p>
            <a:endParaRPr lang="en-GB" sz="2800" dirty="0"/>
          </a:p>
        </p:txBody>
      </p:sp>
    </p:spTree>
    <p:extLst>
      <p:ext uri="{BB962C8B-B14F-4D97-AF65-F5344CB8AC3E}">
        <p14:creationId xmlns:p14="http://schemas.microsoft.com/office/powerpoint/2010/main" val="37398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0" y="34672"/>
            <a:ext cx="17494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230783"/>
            <a:ext cx="1878905" cy="283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 y="3919724"/>
            <a:ext cx="1817787" cy="292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4046096"/>
            <a:ext cx="6185991" cy="267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0385" y="34672"/>
            <a:ext cx="7266111" cy="4093428"/>
          </a:xfrm>
          <a:prstGeom prst="rect">
            <a:avLst/>
          </a:prstGeom>
        </p:spPr>
        <p:txBody>
          <a:bodyPr wrap="square">
            <a:spAutoFit/>
          </a:bodyPr>
          <a:lstStyle/>
          <a:p>
            <a:r>
              <a:rPr lang="en-GB" sz="2000" dirty="0">
                <a:solidFill>
                  <a:srgbClr val="FF0000"/>
                </a:solidFill>
              </a:rPr>
              <a:t>Harry Potter </a:t>
            </a:r>
            <a:r>
              <a:rPr lang="en-GB" sz="2000" dirty="0"/>
              <a:t>– </a:t>
            </a:r>
            <a:r>
              <a:rPr lang="en-GB" sz="2000" dirty="0">
                <a:solidFill>
                  <a:srgbClr val="0070C0"/>
                </a:solidFill>
              </a:rPr>
              <a:t>By Dean, Olivia, Ava and </a:t>
            </a:r>
            <a:r>
              <a:rPr lang="en-GB" sz="2000" dirty="0" smtClean="0">
                <a:solidFill>
                  <a:srgbClr val="0070C0"/>
                </a:solidFill>
              </a:rPr>
              <a:t>Holly Y2</a:t>
            </a:r>
            <a:endParaRPr lang="en-GB" sz="2000" dirty="0">
              <a:solidFill>
                <a:srgbClr val="0070C0"/>
              </a:solidFill>
            </a:endParaRPr>
          </a:p>
          <a:p>
            <a:r>
              <a:rPr lang="en-GB" sz="2000" dirty="0"/>
              <a:t>We have all really liked reading Harry Potter this year and have loved getting to know the characters. We had a fun experience in science making laughing potions during Science Week – it was really funny because it made us all laugh! We also loved making our own T.V adverts for magical objects and writing them into our books. It was amazing when Jenny came in to do some acting with us based on the parts of the book we had read so far; we had such a fun time! We also had a fantastic trip to Alnwick and all of Year 2 loved it. We made our own wands, took part in a magical story telling lesson and we had a tour of Alnwick Castle from Lady Rosie. At the end of the day we even got to have a flying lesson on broomsticks – we didn’t fly very high but it was really fun!</a:t>
            </a:r>
          </a:p>
        </p:txBody>
      </p:sp>
    </p:spTree>
    <p:extLst>
      <p:ext uri="{BB962C8B-B14F-4D97-AF65-F5344CB8AC3E}">
        <p14:creationId xmlns:p14="http://schemas.microsoft.com/office/powerpoint/2010/main" val="15687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129239"/>
            <a:ext cx="4095759" cy="272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763" y="1829101"/>
            <a:ext cx="3162052" cy="23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59472"/>
            <a:ext cx="252170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27816"/>
            <a:ext cx="5419725" cy="6124754"/>
          </a:xfrm>
          <a:prstGeom prst="rect">
            <a:avLst/>
          </a:prstGeom>
        </p:spPr>
        <p:txBody>
          <a:bodyPr wrap="square">
            <a:spAutoFit/>
          </a:bodyPr>
          <a:lstStyle/>
          <a:p>
            <a:r>
              <a:rPr lang="en-GB" sz="2800" dirty="0">
                <a:solidFill>
                  <a:srgbClr val="FF0000"/>
                </a:solidFill>
              </a:rPr>
              <a:t>I</a:t>
            </a:r>
            <a:r>
              <a:rPr lang="en-GB" sz="2800" dirty="0" smtClean="0">
                <a:solidFill>
                  <a:srgbClr val="FF0000"/>
                </a:solidFill>
              </a:rPr>
              <a:t>nteresting Lessons </a:t>
            </a:r>
            <a:r>
              <a:rPr lang="en-GB" sz="2800" dirty="0" smtClean="0"/>
              <a:t>– </a:t>
            </a:r>
            <a:r>
              <a:rPr lang="en-GB" sz="2800" dirty="0" smtClean="0">
                <a:solidFill>
                  <a:srgbClr val="0070C0"/>
                </a:solidFill>
              </a:rPr>
              <a:t>by Katie, Linnet and Emma Y2</a:t>
            </a:r>
          </a:p>
          <a:p>
            <a:r>
              <a:rPr lang="en-GB" sz="2800" dirty="0" smtClean="0"/>
              <a:t>We have </a:t>
            </a:r>
            <a:r>
              <a:rPr lang="en-GB" sz="2800" dirty="0"/>
              <a:t>loved cooking this year and have made French biscuits on World Book Day and delicious smoothies during Health Week. We have also loved learning to tell the time this year. We enjoyed having the big clock on the carpet and </a:t>
            </a:r>
          </a:p>
          <a:p>
            <a:r>
              <a:rPr lang="en-GB" sz="2800" dirty="0"/>
              <a:t>making our own mini clocks to help us in lessons. It was quite tricky learning quarter past and </a:t>
            </a:r>
          </a:p>
          <a:p>
            <a:r>
              <a:rPr lang="en-GB" sz="2800" dirty="0"/>
              <a:t>quarter to but we said ‘yes I can’ </a:t>
            </a:r>
          </a:p>
          <a:p>
            <a:r>
              <a:rPr lang="en-GB" sz="2800" dirty="0"/>
              <a:t>and now we can do </a:t>
            </a:r>
            <a:r>
              <a:rPr lang="en-GB" sz="2800" dirty="0" smtClean="0"/>
              <a:t>it!</a:t>
            </a:r>
            <a:endParaRPr lang="en-GB" sz="2800" dirty="0"/>
          </a:p>
        </p:txBody>
      </p:sp>
    </p:spTree>
    <p:extLst>
      <p:ext uri="{BB962C8B-B14F-4D97-AF65-F5344CB8AC3E}">
        <p14:creationId xmlns:p14="http://schemas.microsoft.com/office/powerpoint/2010/main" val="68229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3101"/>
            <a:ext cx="5760640" cy="6124754"/>
          </a:xfrm>
          <a:prstGeom prst="rect">
            <a:avLst/>
          </a:prstGeom>
        </p:spPr>
        <p:txBody>
          <a:bodyPr wrap="square">
            <a:spAutoFit/>
          </a:bodyPr>
          <a:lstStyle/>
          <a:p>
            <a:r>
              <a:rPr lang="en-GB" sz="2800" dirty="0" smtClean="0">
                <a:solidFill>
                  <a:srgbClr val="FF0000"/>
                </a:solidFill>
              </a:rPr>
              <a:t>Shakespeare </a:t>
            </a:r>
            <a:r>
              <a:rPr lang="en-GB" sz="2800" dirty="0"/>
              <a:t>– </a:t>
            </a:r>
            <a:r>
              <a:rPr lang="en-GB" sz="2800" dirty="0">
                <a:solidFill>
                  <a:srgbClr val="0070C0"/>
                </a:solidFill>
              </a:rPr>
              <a:t>by Martha, Tabitha and </a:t>
            </a:r>
            <a:r>
              <a:rPr lang="en-GB" sz="2800" dirty="0" smtClean="0">
                <a:solidFill>
                  <a:srgbClr val="0070C0"/>
                </a:solidFill>
              </a:rPr>
              <a:t>Katherine Y2</a:t>
            </a:r>
            <a:endParaRPr lang="en-GB" sz="2800" dirty="0">
              <a:solidFill>
                <a:srgbClr val="0070C0"/>
              </a:solidFill>
            </a:endParaRPr>
          </a:p>
          <a:p>
            <a:r>
              <a:rPr lang="en-GB" sz="2800" dirty="0"/>
              <a:t>We really liked learning about The Tempest this year because there are loads of different characters. We love Shakespeare and it was great when an artist came in and taught us how to paint pictures based on the characters – we had to paint all of the characters! </a:t>
            </a:r>
          </a:p>
          <a:p>
            <a:r>
              <a:rPr lang="en-GB" sz="2800" dirty="0"/>
              <a:t>We have also studied a Midsummer Night’s Dream, we have loved writing letters from Lysander to Helena and we were really good at understanding who was in love and who wasn’t.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448713"/>
            <a:ext cx="3536019"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98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200056"/>
            <a:ext cx="3444329" cy="408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310"/>
            <a:ext cx="3456384" cy="426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4180344"/>
            <a:ext cx="8496944" cy="2677656"/>
          </a:xfrm>
          <a:prstGeom prst="rect">
            <a:avLst/>
          </a:prstGeom>
        </p:spPr>
        <p:txBody>
          <a:bodyPr wrap="square">
            <a:spAutoFit/>
          </a:bodyPr>
          <a:lstStyle/>
          <a:p>
            <a:r>
              <a:rPr lang="en-GB" sz="2800" dirty="0">
                <a:solidFill>
                  <a:srgbClr val="FF0000"/>
                </a:solidFill>
              </a:rPr>
              <a:t>Super Skipping </a:t>
            </a:r>
            <a:r>
              <a:rPr lang="en-GB" sz="2800" dirty="0"/>
              <a:t>– </a:t>
            </a:r>
            <a:r>
              <a:rPr lang="en-GB" sz="2800" dirty="0">
                <a:solidFill>
                  <a:srgbClr val="0070C0"/>
                </a:solidFill>
              </a:rPr>
              <a:t>by Alice, Andrew and </a:t>
            </a:r>
            <a:r>
              <a:rPr lang="en-GB" sz="2800" dirty="0" smtClean="0">
                <a:solidFill>
                  <a:srgbClr val="0070C0"/>
                </a:solidFill>
              </a:rPr>
              <a:t>Gabriel Y2 </a:t>
            </a:r>
            <a:endParaRPr lang="en-GB" sz="2800" dirty="0">
              <a:solidFill>
                <a:srgbClr val="0070C0"/>
              </a:solidFill>
            </a:endParaRPr>
          </a:p>
          <a:p>
            <a:r>
              <a:rPr lang="en-GB" sz="2800" dirty="0"/>
              <a:t>We had a fantastic day at the Skipping Festival, it took us a long time to walk there but we didn’t give up! We won lots of certificates and we had </a:t>
            </a:r>
          </a:p>
          <a:p>
            <a:r>
              <a:rPr lang="en-GB" sz="2800" dirty="0"/>
              <a:t>a really fun day seeing all of the children from the other </a:t>
            </a:r>
            <a:r>
              <a:rPr lang="en-GB" sz="2800" dirty="0" smtClean="0"/>
              <a:t>schools.</a:t>
            </a:r>
            <a:endParaRPr lang="en-GB" sz="2800" dirty="0"/>
          </a:p>
        </p:txBody>
      </p:sp>
    </p:spTree>
    <p:extLst>
      <p:ext uri="{BB962C8B-B14F-4D97-AF65-F5344CB8AC3E}">
        <p14:creationId xmlns:p14="http://schemas.microsoft.com/office/powerpoint/2010/main" val="1566541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6186309"/>
          </a:xfrm>
          <a:prstGeom prst="rect">
            <a:avLst/>
          </a:prstGeom>
        </p:spPr>
        <p:txBody>
          <a:bodyPr>
            <a:spAutoFit/>
          </a:bodyPr>
          <a:lstStyle/>
          <a:p>
            <a:pPr algn="ctr"/>
            <a:r>
              <a:rPr lang="en-GB" sz="3600" dirty="0">
                <a:solidFill>
                  <a:srgbClr val="FF0000"/>
                </a:solidFill>
              </a:rPr>
              <a:t>Walker dome </a:t>
            </a:r>
          </a:p>
          <a:p>
            <a:r>
              <a:rPr lang="en-GB" sz="3600" dirty="0"/>
              <a:t>We visited Walker dome and played lots of fun games including dodgeball, bench ball and volley ball. We met lots of children from other schools and made good friends with them.  </a:t>
            </a:r>
            <a:r>
              <a:rPr lang="en-GB" sz="3600" dirty="0">
                <a:solidFill>
                  <a:srgbClr val="0070C0"/>
                </a:solidFill>
              </a:rPr>
              <a:t>By Pippa, Julia and </a:t>
            </a:r>
            <a:r>
              <a:rPr lang="en-GB" sz="3600" dirty="0" smtClean="0">
                <a:solidFill>
                  <a:srgbClr val="0070C0"/>
                </a:solidFill>
              </a:rPr>
              <a:t>William</a:t>
            </a:r>
            <a:r>
              <a:rPr lang="en-GB" sz="3600" dirty="0">
                <a:solidFill>
                  <a:srgbClr val="0070C0"/>
                </a:solidFill>
              </a:rPr>
              <a:t> </a:t>
            </a:r>
            <a:r>
              <a:rPr lang="en-GB" sz="3600" dirty="0" smtClean="0">
                <a:solidFill>
                  <a:srgbClr val="0070C0"/>
                </a:solidFill>
              </a:rPr>
              <a:t>Y3 </a:t>
            </a:r>
            <a:endParaRPr lang="en-GB" sz="3600" dirty="0">
              <a:solidFill>
                <a:srgbClr val="0070C0"/>
              </a:solidFill>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44" t="23654" r="2944" b="18267"/>
          <a:stretch/>
        </p:blipFill>
        <p:spPr bwMode="auto">
          <a:xfrm>
            <a:off x="4139952" y="114210"/>
            <a:ext cx="4608512" cy="26765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637"/>
          <a:stretch/>
        </p:blipFill>
        <p:spPr bwMode="auto">
          <a:xfrm>
            <a:off x="5868144" y="2790802"/>
            <a:ext cx="2742971" cy="40671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515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81" y="4005064"/>
            <a:ext cx="9144000" cy="2677656"/>
          </a:xfrm>
          <a:prstGeom prst="rect">
            <a:avLst/>
          </a:prstGeom>
        </p:spPr>
        <p:txBody>
          <a:bodyPr wrap="square">
            <a:spAutoFit/>
          </a:bodyPr>
          <a:lstStyle/>
          <a:p>
            <a:r>
              <a:rPr lang="en-GB" sz="2400" dirty="0">
                <a:solidFill>
                  <a:srgbClr val="FF0000"/>
                </a:solidFill>
              </a:rPr>
              <a:t>Great North Museum</a:t>
            </a:r>
          </a:p>
          <a:p>
            <a:r>
              <a:rPr lang="en-GB" sz="2400" dirty="0"/>
              <a:t>We went to the Great North Museum and looked at lots of different Roman artefacts. We dressed up in different costumes and walked the length of a mini Hadrian’s Wall. After lunch, we explored the rest of the museum including the Bones exhibition. They had lots of skeletons from birds, mammals and even dinosaurs! We also saw real life snakes and lizards in the Nature area. </a:t>
            </a:r>
            <a:r>
              <a:rPr lang="en-GB" sz="2400" dirty="0">
                <a:solidFill>
                  <a:srgbClr val="0070C0"/>
                </a:solidFill>
              </a:rPr>
              <a:t>By Finlay, Alfie and </a:t>
            </a:r>
            <a:r>
              <a:rPr lang="en-GB" sz="2400" dirty="0" smtClean="0">
                <a:solidFill>
                  <a:srgbClr val="0070C0"/>
                </a:solidFill>
              </a:rPr>
              <a:t>Christa</a:t>
            </a:r>
            <a:r>
              <a:rPr lang="en-GB" sz="2400" dirty="0">
                <a:solidFill>
                  <a:srgbClr val="0070C0"/>
                </a:solidFill>
              </a:rPr>
              <a:t> </a:t>
            </a:r>
            <a:r>
              <a:rPr lang="en-GB" sz="2400" dirty="0" smtClean="0">
                <a:solidFill>
                  <a:srgbClr val="0070C0"/>
                </a:solidFill>
              </a:rPr>
              <a:t>Y3</a:t>
            </a:r>
            <a:endParaRPr lang="en-GB" sz="2400" dirty="0">
              <a:solidFill>
                <a:srgbClr val="0070C0"/>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44"/>
          <a:stretch/>
        </p:blipFill>
        <p:spPr bwMode="auto">
          <a:xfrm>
            <a:off x="116481" y="300177"/>
            <a:ext cx="3832801" cy="31120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9818"/>
          <a:stretch/>
        </p:blipFill>
        <p:spPr bwMode="auto">
          <a:xfrm>
            <a:off x="3923928" y="1772816"/>
            <a:ext cx="4926633" cy="2575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85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269457">
            <a:off x="481682" y="1499183"/>
            <a:ext cx="4572000" cy="1200329"/>
          </a:xfrm>
          <a:prstGeom prst="rect">
            <a:avLst/>
          </a:prstGeom>
        </p:spPr>
        <p:txBody>
          <a:bodyPr>
            <a:spAutoFit/>
          </a:bodyPr>
          <a:lstStyle/>
          <a:p>
            <a:r>
              <a:rPr lang="en-GB" dirty="0" smtClean="0"/>
              <a:t>To celebrate Chinese New Year we visited a Chinese restaurant to taste some Chinese food. The children all tasted some Chinese food and some even used chopsticks.  </a:t>
            </a:r>
            <a:endParaRPr lang="en-GB" dirty="0"/>
          </a:p>
        </p:txBody>
      </p:sp>
      <p:sp>
        <p:nvSpPr>
          <p:cNvPr id="3" name="TextBox 2"/>
          <p:cNvSpPr txBox="1"/>
          <p:nvPr/>
        </p:nvSpPr>
        <p:spPr>
          <a:xfrm>
            <a:off x="2627784" y="476672"/>
            <a:ext cx="3888432" cy="707886"/>
          </a:xfrm>
          <a:prstGeom prst="rect">
            <a:avLst/>
          </a:prstGeom>
          <a:noFill/>
        </p:spPr>
        <p:txBody>
          <a:bodyPr wrap="square" rtlCol="0">
            <a:spAutoFit/>
          </a:bodyPr>
          <a:lstStyle/>
          <a:p>
            <a:pPr algn="ctr"/>
            <a:r>
              <a:rPr lang="en-GB" sz="4000" dirty="0" smtClean="0"/>
              <a:t>Reception Class</a:t>
            </a:r>
            <a:endParaRPr lang="en-GB"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88" y="3223374"/>
            <a:ext cx="2656694" cy="3538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357589"/>
            <a:ext cx="3240360" cy="43181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453217" y="3244334"/>
            <a:ext cx="237566" cy="369332"/>
          </a:xfrm>
          <a:prstGeom prst="rect">
            <a:avLst/>
          </a:prstGeom>
        </p:spPr>
        <p:txBody>
          <a:bodyPr wrap="none">
            <a:spAutoFit/>
          </a:bodyPr>
          <a:lstStyle/>
          <a:p>
            <a:r>
              <a:rPr lang="en-GB" b="1" dirty="0"/>
              <a:t> </a:t>
            </a:r>
            <a:endParaRPr lang="en-GB" dirty="0"/>
          </a:p>
        </p:txBody>
      </p:sp>
      <p:sp>
        <p:nvSpPr>
          <p:cNvPr id="5" name="Rectangle 4"/>
          <p:cNvSpPr/>
          <p:nvPr/>
        </p:nvSpPr>
        <p:spPr>
          <a:xfrm>
            <a:off x="4405929" y="3223559"/>
            <a:ext cx="332142" cy="410882"/>
          </a:xfrm>
          <a:prstGeom prst="rect">
            <a:avLst/>
          </a:prstGeom>
        </p:spPr>
        <p:txBody>
          <a:bodyPr wrap="none">
            <a:spAutoFit/>
          </a:bodyPr>
          <a:lstStyle/>
          <a:p>
            <a:pPr algn="ctr">
              <a:lnSpc>
                <a:spcPct val="115000"/>
              </a:lnSpc>
              <a:spcAft>
                <a:spcPts val="1000"/>
              </a:spcAft>
            </a:pPr>
            <a:r>
              <a:rPr lang="en-GB" b="1" dirty="0" smtClean="0">
                <a:effectLst/>
                <a:latin typeface="CCW Precursive 1"/>
                <a:ea typeface="Calibri"/>
                <a:cs typeface="Times New Roman"/>
              </a:rPr>
              <a:t> </a:t>
            </a:r>
            <a:endParaRPr lang="en-GB" sz="1600" dirty="0">
              <a:ea typeface="Calibri"/>
              <a:cs typeface="Times New Roman"/>
            </a:endParaRPr>
          </a:p>
        </p:txBody>
      </p:sp>
      <p:sp>
        <p:nvSpPr>
          <p:cNvPr id="7" name="Rounded Rectangular Callout 6"/>
          <p:cNvSpPr/>
          <p:nvPr/>
        </p:nvSpPr>
        <p:spPr>
          <a:xfrm>
            <a:off x="2737119" y="2672916"/>
            <a:ext cx="2484539" cy="900100"/>
          </a:xfrm>
          <a:prstGeom prst="wedgeRoundRectCallout">
            <a:avLst>
              <a:gd name="adj1" fmla="val -41075"/>
              <a:gd name="adj2" fmla="val 122607"/>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987823" y="2852935"/>
            <a:ext cx="2124499" cy="646331"/>
          </a:xfrm>
          <a:prstGeom prst="rect">
            <a:avLst/>
          </a:prstGeom>
          <a:noFill/>
        </p:spPr>
        <p:txBody>
          <a:bodyPr wrap="square" rtlCol="0">
            <a:spAutoFit/>
          </a:bodyPr>
          <a:lstStyle/>
          <a:p>
            <a:r>
              <a:rPr lang="en-GB" dirty="0" smtClean="0">
                <a:solidFill>
                  <a:schemeClr val="bg1"/>
                </a:solidFill>
              </a:rPr>
              <a:t>I can use chopsticks.  I use them ay home.</a:t>
            </a:r>
            <a:endParaRPr lang="en-GB" dirty="0">
              <a:solidFill>
                <a:schemeClr val="bg1"/>
              </a:solidFill>
            </a:endParaRPr>
          </a:p>
        </p:txBody>
      </p:sp>
      <p:sp>
        <p:nvSpPr>
          <p:cNvPr id="12" name="Rounded Rectangular Callout 11"/>
          <p:cNvSpPr/>
          <p:nvPr/>
        </p:nvSpPr>
        <p:spPr>
          <a:xfrm>
            <a:off x="5387770" y="1199247"/>
            <a:ext cx="2944943" cy="900100"/>
          </a:xfrm>
          <a:prstGeom prst="wedgeRoundRectCallout">
            <a:avLst>
              <a:gd name="adj1" fmla="val 22718"/>
              <a:gd name="adj2" fmla="val 22080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508104" y="1340768"/>
            <a:ext cx="2664296" cy="646331"/>
          </a:xfrm>
          <a:prstGeom prst="rect">
            <a:avLst/>
          </a:prstGeom>
          <a:noFill/>
        </p:spPr>
        <p:txBody>
          <a:bodyPr wrap="square" rtlCol="0">
            <a:spAutoFit/>
          </a:bodyPr>
          <a:lstStyle/>
          <a:p>
            <a:r>
              <a:rPr lang="en-GB" dirty="0" smtClean="0">
                <a:solidFill>
                  <a:schemeClr val="bg1"/>
                </a:solidFill>
              </a:rPr>
              <a:t>My daddy came to the restaurant. It was good.</a:t>
            </a:r>
            <a:endParaRPr lang="en-GB" dirty="0"/>
          </a:p>
        </p:txBody>
      </p:sp>
    </p:spTree>
    <p:extLst>
      <p:ext uri="{BB962C8B-B14F-4D97-AF65-F5344CB8AC3E}">
        <p14:creationId xmlns:p14="http://schemas.microsoft.com/office/powerpoint/2010/main" val="14311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0" y="34558"/>
            <a:ext cx="9140160" cy="2677656"/>
          </a:xfrm>
          <a:prstGeom prst="rect">
            <a:avLst/>
          </a:prstGeom>
        </p:spPr>
        <p:txBody>
          <a:bodyPr wrap="square">
            <a:spAutoFit/>
          </a:bodyPr>
          <a:lstStyle/>
          <a:p>
            <a:pPr algn="ctr"/>
            <a:r>
              <a:rPr lang="en-GB" sz="2800" dirty="0">
                <a:solidFill>
                  <a:srgbClr val="FF0000"/>
                </a:solidFill>
              </a:rPr>
              <a:t>Dream Job Day</a:t>
            </a:r>
          </a:p>
          <a:p>
            <a:r>
              <a:rPr lang="en-GB" sz="2800" dirty="0"/>
              <a:t>On dream job day, we dressed up as what we wanted to be when we grow up. We were visited by a Sports Journalist who taught us all about his job. It sounded amazing! We will look out for pieces written by him the next time we are reading a newspaper! </a:t>
            </a:r>
            <a:r>
              <a:rPr lang="en-GB" sz="2800" dirty="0">
                <a:solidFill>
                  <a:srgbClr val="0070C0"/>
                </a:solidFill>
              </a:rPr>
              <a:t>By Paul, Serren, Lennon and </a:t>
            </a:r>
            <a:r>
              <a:rPr lang="en-GB" sz="2800" dirty="0" smtClean="0">
                <a:solidFill>
                  <a:srgbClr val="0070C0"/>
                </a:solidFill>
              </a:rPr>
              <a:t>Luke Y3</a:t>
            </a:r>
            <a:endParaRPr lang="en-GB" sz="2800" dirty="0">
              <a:solidFill>
                <a:srgbClr val="0070C0"/>
              </a:solidFill>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83" t="15679"/>
          <a:stretch/>
        </p:blipFill>
        <p:spPr bwMode="auto">
          <a:xfrm>
            <a:off x="-10656" y="3337560"/>
            <a:ext cx="4432019" cy="29022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5679" r="3660"/>
          <a:stretch/>
        </p:blipFill>
        <p:spPr bwMode="auto">
          <a:xfrm>
            <a:off x="4621363" y="3314288"/>
            <a:ext cx="4448944" cy="29022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508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339586"/>
            <a:ext cx="4572000" cy="2739211"/>
          </a:xfrm>
          <a:prstGeom prst="rect">
            <a:avLst/>
          </a:prstGeom>
        </p:spPr>
        <p:txBody>
          <a:bodyPr>
            <a:spAutoFit/>
          </a:bodyPr>
          <a:lstStyle/>
          <a:p>
            <a:pPr algn="ctr"/>
            <a:r>
              <a:rPr lang="en-GB" sz="3200" dirty="0">
                <a:solidFill>
                  <a:srgbClr val="FF0000"/>
                </a:solidFill>
              </a:rPr>
              <a:t>Roman Art Day </a:t>
            </a:r>
          </a:p>
          <a:p>
            <a:r>
              <a:rPr lang="en-GB" sz="2800" dirty="0"/>
              <a:t>Our parents came to school for the afternoon and together we made our own Roman mosaics and clay coins. </a:t>
            </a:r>
            <a:r>
              <a:rPr lang="en-GB" sz="2800" dirty="0" smtClean="0">
                <a:solidFill>
                  <a:srgbClr val="0070C0"/>
                </a:solidFill>
              </a:rPr>
              <a:t>Tally and Maddison Y4</a:t>
            </a:r>
            <a:endParaRPr lang="en-GB" sz="2800" dirty="0">
              <a:solidFill>
                <a:srgbClr val="0070C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464496" cy="4464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026534"/>
            <a:ext cx="3710346" cy="37103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75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92621"/>
            <a:ext cx="4572000" cy="4154984"/>
          </a:xfrm>
          <a:prstGeom prst="rect">
            <a:avLst/>
          </a:prstGeom>
        </p:spPr>
        <p:txBody>
          <a:bodyPr>
            <a:spAutoFit/>
          </a:bodyPr>
          <a:lstStyle/>
          <a:p>
            <a:pPr algn="ctr"/>
            <a:r>
              <a:rPr lang="en-GB" sz="2400" dirty="0">
                <a:solidFill>
                  <a:srgbClr val="FF0000"/>
                </a:solidFill>
              </a:rPr>
              <a:t>Walk along the Quayside</a:t>
            </a:r>
          </a:p>
          <a:p>
            <a:r>
              <a:rPr lang="en-GB" sz="2400" dirty="0"/>
              <a:t>We went on the school mini buses to the Quayside. We walked along the Quayside and looked out for different attractions and activities. We spotted men fishing, cyclists, the Sage, Baltic and different cafes. In English, we wrote a persuasive advert about the Quayside. </a:t>
            </a:r>
            <a:r>
              <a:rPr lang="en-GB" sz="2400" dirty="0">
                <a:solidFill>
                  <a:srgbClr val="0070C0"/>
                </a:solidFill>
              </a:rPr>
              <a:t>By Anna, Maddison, Aimee and </a:t>
            </a:r>
            <a:r>
              <a:rPr lang="en-GB" sz="2400" dirty="0" smtClean="0">
                <a:solidFill>
                  <a:srgbClr val="0070C0"/>
                </a:solidFill>
              </a:rPr>
              <a:t>Michael</a:t>
            </a:r>
            <a:r>
              <a:rPr lang="en-GB" sz="2400" dirty="0">
                <a:solidFill>
                  <a:srgbClr val="0070C0"/>
                </a:solidFill>
              </a:rPr>
              <a:t> </a:t>
            </a:r>
            <a:r>
              <a:rPr lang="en-GB" sz="2400" dirty="0" smtClean="0">
                <a:solidFill>
                  <a:srgbClr val="0070C0"/>
                </a:solidFill>
              </a:rPr>
              <a:t>Y3</a:t>
            </a:r>
            <a:endParaRPr lang="en-GB" sz="2400" dirty="0">
              <a:solidFill>
                <a:srgbClr val="0070C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861048"/>
            <a:ext cx="3779912" cy="28242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504" y="476672"/>
            <a:ext cx="4347525" cy="32440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153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087041"/>
            <a:ext cx="7292010" cy="5509200"/>
          </a:xfrm>
          <a:prstGeom prst="rect">
            <a:avLst/>
          </a:prstGeom>
        </p:spPr>
        <p:txBody>
          <a:bodyPr wrap="square">
            <a:spAutoFit/>
          </a:bodyPr>
          <a:lstStyle/>
          <a:p>
            <a:pPr algn="ctr"/>
            <a:r>
              <a:rPr lang="en-GB" sz="3200" dirty="0" err="1"/>
              <a:t>Gangsta</a:t>
            </a:r>
            <a:r>
              <a:rPr lang="en-GB" sz="3200" dirty="0"/>
              <a:t> Granny </a:t>
            </a:r>
          </a:p>
          <a:p>
            <a:r>
              <a:rPr lang="en-GB" sz="3200" dirty="0"/>
              <a:t>We went to Sunderland Empire to watch </a:t>
            </a:r>
            <a:r>
              <a:rPr lang="en-GB" sz="3200" dirty="0" err="1"/>
              <a:t>Gangsta</a:t>
            </a:r>
            <a:r>
              <a:rPr lang="en-GB" sz="3200" dirty="0"/>
              <a:t> Granny by David Walliams. The actors and actresses were amazing, they had brilliant costumes and there was lots of movement on stage. We went on a big coach there and back which was very exciting! The bus driver was very friendly and kind. We loved it so much that we want to go back and watch it again!</a:t>
            </a:r>
          </a:p>
          <a:p>
            <a:r>
              <a:rPr lang="en-GB" sz="3200" dirty="0"/>
              <a:t>By Lucas, Jessica, Tally and Mia.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387" y="32792"/>
            <a:ext cx="2571750" cy="1771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729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4572000" cy="6555641"/>
          </a:xfrm>
          <a:prstGeom prst="rect">
            <a:avLst/>
          </a:prstGeom>
        </p:spPr>
        <p:txBody>
          <a:bodyPr>
            <a:spAutoFit/>
          </a:bodyPr>
          <a:lstStyle/>
          <a:p>
            <a:pPr algn="ctr"/>
            <a:r>
              <a:rPr lang="en-GB" sz="2800" dirty="0">
                <a:solidFill>
                  <a:srgbClr val="FF0000"/>
                </a:solidFill>
              </a:rPr>
              <a:t>Stone Age Day </a:t>
            </a:r>
          </a:p>
          <a:p>
            <a:r>
              <a:rPr lang="en-GB" sz="2800" dirty="0"/>
              <a:t>The school was in shock as we all came to school dressed up as people from the Stone Age. We made our own dens outside, shot bow and arrows, made clay necklaces and ate tasty </a:t>
            </a:r>
            <a:r>
              <a:rPr lang="en-GB" sz="2800" dirty="0" err="1"/>
              <a:t>smores</a:t>
            </a:r>
            <a:r>
              <a:rPr lang="en-GB" sz="2800" dirty="0"/>
              <a:t>. In the school garden, we took part in an archaeological exaction and found real bones! In class we inspected the bones and decided they all came from animals. </a:t>
            </a:r>
            <a:r>
              <a:rPr lang="en-GB" sz="2800" dirty="0">
                <a:solidFill>
                  <a:srgbClr val="0070C0"/>
                </a:solidFill>
              </a:rPr>
              <a:t>By Daisy, Aidan and </a:t>
            </a:r>
            <a:r>
              <a:rPr lang="en-GB" sz="2800" dirty="0" smtClean="0">
                <a:solidFill>
                  <a:srgbClr val="0070C0"/>
                </a:solidFill>
              </a:rPr>
              <a:t>Alan</a:t>
            </a:r>
            <a:r>
              <a:rPr lang="en-GB" sz="2800" dirty="0">
                <a:solidFill>
                  <a:srgbClr val="0070C0"/>
                </a:solidFill>
              </a:rPr>
              <a:t> </a:t>
            </a:r>
            <a:r>
              <a:rPr lang="en-GB" sz="2800" dirty="0" smtClean="0">
                <a:solidFill>
                  <a:srgbClr val="0070C0"/>
                </a:solidFill>
              </a:rPr>
              <a:t>Y3</a:t>
            </a:r>
            <a:endParaRPr lang="en-GB" sz="2800" dirty="0">
              <a:solidFill>
                <a:srgbClr val="0070C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406" y="1700808"/>
            <a:ext cx="4248472" cy="42484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38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3933056"/>
            <a:ext cx="7560840" cy="2677656"/>
          </a:xfrm>
          <a:prstGeom prst="rect">
            <a:avLst/>
          </a:prstGeom>
        </p:spPr>
        <p:txBody>
          <a:bodyPr wrap="square">
            <a:spAutoFit/>
          </a:bodyPr>
          <a:lstStyle/>
          <a:p>
            <a:pPr algn="ctr"/>
            <a:r>
              <a:rPr lang="en-GB" sz="2400" dirty="0">
                <a:solidFill>
                  <a:srgbClr val="FF0000"/>
                </a:solidFill>
              </a:rPr>
              <a:t>STEM Week in Year 3</a:t>
            </a:r>
          </a:p>
          <a:p>
            <a:r>
              <a:rPr lang="en-GB" sz="2400" dirty="0"/>
              <a:t>We designed and built our own Rube Goldberg machines. The machines had to pop a balloon, and they were all successful! We even skyped Rube Goldberg’s grand-daughter and interviewed her. Finally, Mr Peel came in and taught us about bridges and stability/balance. We made bridges out of paper and dictionaries. </a:t>
            </a:r>
            <a:r>
              <a:rPr lang="en-GB" sz="2400" dirty="0">
                <a:solidFill>
                  <a:srgbClr val="0070C0"/>
                </a:solidFill>
              </a:rPr>
              <a:t>By Oliver and David.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0" y="260648"/>
            <a:ext cx="3280331" cy="32803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880" y="279698"/>
            <a:ext cx="3257351" cy="32573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423" r="18930"/>
          <a:stretch/>
        </p:blipFill>
        <p:spPr bwMode="auto">
          <a:xfrm>
            <a:off x="3702546" y="836712"/>
            <a:ext cx="1877758" cy="32573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703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268760"/>
            <a:ext cx="7992888" cy="4401205"/>
          </a:xfrm>
          <a:prstGeom prst="rect">
            <a:avLst/>
          </a:prstGeom>
        </p:spPr>
        <p:txBody>
          <a:bodyPr wrap="square">
            <a:spAutoFit/>
          </a:bodyPr>
          <a:lstStyle/>
          <a:p>
            <a:pPr algn="ctr"/>
            <a:r>
              <a:rPr lang="en-GB" sz="2800" dirty="0">
                <a:solidFill>
                  <a:srgbClr val="FF0000"/>
                </a:solidFill>
              </a:rPr>
              <a:t>Magnificent Mosque </a:t>
            </a:r>
            <a:endParaRPr lang="en-GB" sz="2800" dirty="0" smtClean="0">
              <a:solidFill>
                <a:srgbClr val="FF0000"/>
              </a:solidFill>
            </a:endParaRPr>
          </a:p>
          <a:p>
            <a:pPr algn="ctr"/>
            <a:endParaRPr lang="en-GB" sz="2800" dirty="0"/>
          </a:p>
          <a:p>
            <a:pPr algn="ctr"/>
            <a:r>
              <a:rPr lang="en-GB" sz="2800" dirty="0"/>
              <a:t>We went to Newcastle Central Mosque and it was really fun and exciting. The people at the Mosque were so kind and caring. They showed us different copies of the </a:t>
            </a:r>
            <a:r>
              <a:rPr lang="en-GB" sz="2800" dirty="0" err="1"/>
              <a:t>Qu’ran</a:t>
            </a:r>
            <a:r>
              <a:rPr lang="en-GB" sz="2800" dirty="0"/>
              <a:t>, how they pray and pictures of famous Mosques around the world. We also went on a pilgrimage to Mecca! </a:t>
            </a:r>
            <a:endParaRPr lang="en-GB" sz="2800" dirty="0" smtClean="0"/>
          </a:p>
          <a:p>
            <a:pPr algn="ctr"/>
            <a:r>
              <a:rPr lang="en-GB" sz="2800" dirty="0" smtClean="0">
                <a:solidFill>
                  <a:srgbClr val="0070C0"/>
                </a:solidFill>
              </a:rPr>
              <a:t>By </a:t>
            </a:r>
            <a:r>
              <a:rPr lang="en-GB" sz="2800" dirty="0">
                <a:solidFill>
                  <a:srgbClr val="0070C0"/>
                </a:solidFill>
              </a:rPr>
              <a:t>Ciara, Alisha </a:t>
            </a:r>
            <a:endParaRPr lang="en-GB" sz="2800" dirty="0" smtClean="0">
              <a:solidFill>
                <a:srgbClr val="0070C0"/>
              </a:solidFill>
            </a:endParaRPr>
          </a:p>
          <a:p>
            <a:pPr algn="ctr"/>
            <a:r>
              <a:rPr lang="en-GB" sz="2800" dirty="0" smtClean="0">
                <a:solidFill>
                  <a:srgbClr val="0070C0"/>
                </a:solidFill>
              </a:rPr>
              <a:t>and Emily</a:t>
            </a:r>
            <a:r>
              <a:rPr lang="en-GB" sz="2800" dirty="0">
                <a:solidFill>
                  <a:srgbClr val="0070C0"/>
                </a:solidFill>
              </a:rPr>
              <a:t> </a:t>
            </a:r>
            <a:r>
              <a:rPr lang="en-GB" sz="2800" dirty="0" smtClean="0">
                <a:solidFill>
                  <a:srgbClr val="0070C0"/>
                </a:solidFill>
              </a:rPr>
              <a:t>Y3</a:t>
            </a:r>
            <a:endParaRPr lang="en-GB" sz="2800" dirty="0">
              <a:solidFill>
                <a:srgbClr val="0070C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671402"/>
            <a:ext cx="2669158" cy="19920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2701510" cy="2016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20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6632"/>
            <a:ext cx="5328592" cy="6555641"/>
          </a:xfrm>
          <a:prstGeom prst="rect">
            <a:avLst/>
          </a:prstGeom>
        </p:spPr>
        <p:txBody>
          <a:bodyPr wrap="square">
            <a:spAutoFit/>
          </a:bodyPr>
          <a:lstStyle/>
          <a:p>
            <a:pPr algn="ctr"/>
            <a:r>
              <a:rPr lang="en-GB" sz="2800" dirty="0">
                <a:solidFill>
                  <a:srgbClr val="FF0000"/>
                </a:solidFill>
              </a:rPr>
              <a:t>Science Week</a:t>
            </a:r>
          </a:p>
          <a:p>
            <a:r>
              <a:rPr lang="en-GB" sz="2800" dirty="0"/>
              <a:t>In Science week, we were visited by Scientists from Newcastle University. They taught us about the different types of Scientists. We didn’t realise there were so many! Did you know? Not all Scientists have fuzzy hair and glasses! After our lessons, we watched ‘The Story of the Earth show’ which was all about the solar system. We made our own projects and a teacher from the high school chose the best project from each class. </a:t>
            </a:r>
            <a:r>
              <a:rPr lang="en-GB" sz="2800" dirty="0">
                <a:solidFill>
                  <a:srgbClr val="0070C0"/>
                </a:solidFill>
              </a:rPr>
              <a:t>By Alvin and </a:t>
            </a:r>
            <a:r>
              <a:rPr lang="en-GB" sz="2800" dirty="0" smtClean="0">
                <a:solidFill>
                  <a:srgbClr val="0070C0"/>
                </a:solidFill>
              </a:rPr>
              <a:t>Livia Y3</a:t>
            </a:r>
            <a:endParaRPr lang="en-GB" sz="2800" dirty="0">
              <a:solidFill>
                <a:srgbClr val="0070C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828" y="116632"/>
            <a:ext cx="3300462" cy="33004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525138"/>
            <a:ext cx="3300462" cy="33004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440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
            <a:ext cx="8388424" cy="1938992"/>
          </a:xfrm>
          <a:prstGeom prst="rect">
            <a:avLst/>
          </a:prstGeom>
        </p:spPr>
        <p:txBody>
          <a:bodyPr wrap="square">
            <a:spAutoFit/>
          </a:bodyPr>
          <a:lstStyle/>
          <a:p>
            <a:r>
              <a:rPr lang="en-GB" sz="2000" dirty="0">
                <a:solidFill>
                  <a:srgbClr val="FF0000"/>
                </a:solidFill>
              </a:rPr>
              <a:t>Youth Village </a:t>
            </a:r>
          </a:p>
          <a:p>
            <a:r>
              <a:rPr lang="en-GB" sz="2000" dirty="0"/>
              <a:t>In Year 3, we went to the Youth Village in </a:t>
            </a:r>
            <a:r>
              <a:rPr lang="en-GB" sz="2000" dirty="0" err="1"/>
              <a:t>Consett</a:t>
            </a:r>
            <a:r>
              <a:rPr lang="en-GB" sz="2000" dirty="0"/>
              <a:t>. We stayed there for two days and 1 night. When we got there, we watched an epic movie –Turbo. We played lots of fun games. The games helped us to learn about Jesus. We created our own collage of Jesus and sang a song called ‘Lighthouse.’  We can’t wait to go back next year! </a:t>
            </a:r>
            <a:r>
              <a:rPr lang="en-GB" sz="2000" dirty="0">
                <a:solidFill>
                  <a:srgbClr val="0070C0"/>
                </a:solidFill>
              </a:rPr>
              <a:t>By Kimberly and Angel. </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772815"/>
            <a:ext cx="3672408" cy="48956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01" y="1998736"/>
            <a:ext cx="2152650" cy="1609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43" y="3814589"/>
            <a:ext cx="3846513" cy="28781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540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725451"/>
            <a:ext cx="4354498" cy="2677656"/>
          </a:xfrm>
          <a:prstGeom prst="rect">
            <a:avLst/>
          </a:prstGeom>
        </p:spPr>
        <p:txBody>
          <a:bodyPr wrap="square">
            <a:spAutoFit/>
          </a:bodyPr>
          <a:lstStyle/>
          <a:p>
            <a:pPr algn="ctr"/>
            <a:r>
              <a:rPr lang="en-GB" sz="2400" dirty="0">
                <a:solidFill>
                  <a:srgbClr val="FF0000"/>
                </a:solidFill>
              </a:rPr>
              <a:t>Health Week</a:t>
            </a:r>
          </a:p>
          <a:p>
            <a:r>
              <a:rPr lang="en-GB" sz="2400" dirty="0"/>
              <a:t>We loved health week! We made vegetable pizzas and fruit salads. We all tried a new fruit. The most popular fruit was mango! We also practised skipping with the Year 4 children. </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210" y="116632"/>
            <a:ext cx="2762250" cy="2127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23430"/>
          <a:stretch/>
        </p:blipFill>
        <p:spPr bwMode="auto">
          <a:xfrm>
            <a:off x="5508104" y="3223732"/>
            <a:ext cx="3456383" cy="35336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4163021" cy="35283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002" y="1052736"/>
            <a:ext cx="2846387" cy="2127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35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928" y="260648"/>
            <a:ext cx="8496944" cy="1569660"/>
          </a:xfrm>
          <a:prstGeom prst="rect">
            <a:avLst/>
          </a:prstGeom>
        </p:spPr>
        <p:txBody>
          <a:bodyPr wrap="square">
            <a:spAutoFit/>
          </a:bodyPr>
          <a:lstStyle/>
          <a:p>
            <a:pPr algn="ctr"/>
            <a:r>
              <a:rPr lang="en-GB" sz="3200" dirty="0" smtClean="0"/>
              <a:t>All the children in Reception Class have enjoyed their weekly Forest School sessions- climbing trees is always their favourite thing to do!  </a:t>
            </a:r>
            <a:endParaRPr lang="en-GB"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96" y="1799206"/>
            <a:ext cx="5062403" cy="37900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85" y="1830308"/>
            <a:ext cx="3608387" cy="4810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057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680" y="548680"/>
            <a:ext cx="3198088" cy="23804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0"/>
            <a:ext cx="7164288" cy="6986528"/>
          </a:xfrm>
          <a:prstGeom prst="rect">
            <a:avLst/>
          </a:prstGeom>
        </p:spPr>
        <p:txBody>
          <a:bodyPr wrap="square">
            <a:spAutoFit/>
          </a:bodyPr>
          <a:lstStyle/>
          <a:p>
            <a:r>
              <a:rPr lang="en-GB" sz="3200" dirty="0">
                <a:solidFill>
                  <a:srgbClr val="FF0000"/>
                </a:solidFill>
              </a:rPr>
              <a:t>Going to Sacred Heart High school to see some animals.</a:t>
            </a:r>
          </a:p>
          <a:p>
            <a:r>
              <a:rPr lang="en-GB" sz="3200" dirty="0"/>
              <a:t>When we went to Sacred Heart High school we saw a mixture of animals. We passed them all around the circle we were in. There </a:t>
            </a:r>
            <a:r>
              <a:rPr lang="en-GB" sz="3200" dirty="0" smtClean="0"/>
              <a:t>were </a:t>
            </a:r>
            <a:r>
              <a:rPr lang="en-GB" sz="3200" dirty="0"/>
              <a:t>about ten animals’ altogether. The snake wasn’t slimy and we saw the dead skin of it. There was even a </a:t>
            </a:r>
            <a:r>
              <a:rPr lang="en-GB" sz="3200" dirty="0" err="1"/>
              <a:t>meer</a:t>
            </a:r>
            <a:r>
              <a:rPr lang="en-GB" sz="3200" dirty="0"/>
              <a:t> cat and it stood up. We were all very excited by </a:t>
            </a:r>
            <a:r>
              <a:rPr lang="en-GB" sz="3200" dirty="0" smtClean="0"/>
              <a:t>that, then </a:t>
            </a:r>
            <a:r>
              <a:rPr lang="en-GB" sz="3200" dirty="0"/>
              <a:t>we saw the second biggest snails in the world. There were some gentle animals as well such as, a </a:t>
            </a:r>
            <a:r>
              <a:rPr lang="en-GB" sz="3200" dirty="0" smtClean="0"/>
              <a:t>tarantula</a:t>
            </a:r>
            <a:r>
              <a:rPr lang="en-GB" sz="3200" dirty="0"/>
              <a:t>, a </a:t>
            </a:r>
            <a:r>
              <a:rPr lang="en-GB" sz="3200" dirty="0" smtClean="0"/>
              <a:t>lizard</a:t>
            </a:r>
            <a:r>
              <a:rPr lang="en-GB" sz="3200" dirty="0"/>
              <a:t>, a </a:t>
            </a:r>
            <a:r>
              <a:rPr lang="en-GB" sz="3200" dirty="0" smtClean="0"/>
              <a:t>hedgehog </a:t>
            </a:r>
            <a:r>
              <a:rPr lang="en-GB" sz="3200" dirty="0"/>
              <a:t>and a cockroach. </a:t>
            </a:r>
            <a:r>
              <a:rPr lang="en-GB" sz="3200" dirty="0" smtClean="0">
                <a:solidFill>
                  <a:srgbClr val="0070C0"/>
                </a:solidFill>
              </a:rPr>
              <a:t>By Jacob </a:t>
            </a:r>
            <a:r>
              <a:rPr lang="en-GB" sz="3200" dirty="0" err="1" smtClean="0">
                <a:solidFill>
                  <a:srgbClr val="0070C0"/>
                </a:solidFill>
              </a:rPr>
              <a:t>Neillis</a:t>
            </a:r>
            <a:r>
              <a:rPr lang="en-GB" sz="3200" dirty="0" smtClean="0">
                <a:solidFill>
                  <a:srgbClr val="0070C0"/>
                </a:solidFill>
              </a:rPr>
              <a:t> Y4</a:t>
            </a:r>
            <a:endParaRPr lang="en-GB" sz="3200" dirty="0">
              <a:solidFill>
                <a:srgbClr val="0070C0"/>
              </a:solidFill>
            </a:endParaRPr>
          </a:p>
        </p:txBody>
      </p:sp>
    </p:spTree>
    <p:extLst>
      <p:ext uri="{BB962C8B-B14F-4D97-AF65-F5344CB8AC3E}">
        <p14:creationId xmlns:p14="http://schemas.microsoft.com/office/powerpoint/2010/main" val="1266535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69160"/>
            <a:ext cx="176442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508" y="4866020"/>
            <a:ext cx="2189092" cy="180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682" y="4958611"/>
            <a:ext cx="3318644"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5234" y="332656"/>
            <a:ext cx="8712968" cy="4431983"/>
          </a:xfrm>
          <a:prstGeom prst="rect">
            <a:avLst/>
          </a:prstGeom>
        </p:spPr>
        <p:txBody>
          <a:bodyPr wrap="square">
            <a:spAutoFit/>
          </a:bodyPr>
          <a:lstStyle/>
          <a:p>
            <a:pPr algn="ctr"/>
            <a:r>
              <a:rPr lang="en-GB" sz="2400" dirty="0" smtClean="0">
                <a:solidFill>
                  <a:srgbClr val="FF0000"/>
                </a:solidFill>
              </a:rPr>
              <a:t>Book Fair</a:t>
            </a:r>
          </a:p>
          <a:p>
            <a:r>
              <a:rPr lang="en-GB" sz="2400" dirty="0" smtClean="0"/>
              <a:t>During </a:t>
            </a:r>
            <a:r>
              <a:rPr lang="en-GB" sz="2400" dirty="0"/>
              <a:t>Lent </a:t>
            </a:r>
            <a:r>
              <a:rPr lang="en-GB" sz="2400" dirty="0" smtClean="0"/>
              <a:t>Y4 </a:t>
            </a:r>
            <a:r>
              <a:rPr lang="en-GB" sz="2400" dirty="0"/>
              <a:t>had a book </a:t>
            </a:r>
            <a:r>
              <a:rPr lang="en-GB" sz="2400" dirty="0" smtClean="0"/>
              <a:t>fair. What </a:t>
            </a:r>
            <a:r>
              <a:rPr lang="en-GB" sz="2400" dirty="0"/>
              <a:t>we did was we needed to find some old books and bring them in to school so people can read different books that they have never read before. Also we wanted to have this book fair because we </a:t>
            </a:r>
            <a:r>
              <a:rPr lang="en-GB" sz="2400" dirty="0" smtClean="0"/>
              <a:t>wanted to support the Marie Curie charity, it </a:t>
            </a:r>
            <a:r>
              <a:rPr lang="en-GB" sz="2400" dirty="0"/>
              <a:t>is a place for people who have cancer and that can be treated well . Lots of people in year 4 helped to raise money for </a:t>
            </a:r>
            <a:r>
              <a:rPr lang="en-GB" sz="2400" dirty="0" smtClean="0"/>
              <a:t>them. It </a:t>
            </a:r>
            <a:r>
              <a:rPr lang="en-GB" sz="2400" dirty="0"/>
              <a:t>is a good way to recycle books if they don’t want them</a:t>
            </a:r>
            <a:r>
              <a:rPr lang="en-GB" sz="2400" dirty="0" smtClean="0"/>
              <a:t>.</a:t>
            </a:r>
          </a:p>
          <a:p>
            <a:r>
              <a:rPr lang="en-GB" sz="2400" dirty="0"/>
              <a:t>The people who helped with the book fair was Arthur, </a:t>
            </a:r>
            <a:r>
              <a:rPr lang="en-GB" sz="2400" dirty="0" smtClean="0"/>
              <a:t>Giana, Julienne , </a:t>
            </a:r>
            <a:r>
              <a:rPr lang="en-GB" sz="2400" dirty="0" err="1" smtClean="0"/>
              <a:t>Aleigha</a:t>
            </a:r>
            <a:r>
              <a:rPr lang="en-GB" sz="2400" dirty="0" smtClean="0"/>
              <a:t>, </a:t>
            </a:r>
            <a:r>
              <a:rPr lang="en-GB" sz="2400" dirty="0" err="1" smtClean="0"/>
              <a:t>Lince</a:t>
            </a:r>
            <a:r>
              <a:rPr lang="en-GB" sz="2400" dirty="0" smtClean="0"/>
              <a:t>, </a:t>
            </a:r>
            <a:r>
              <a:rPr lang="en-GB" sz="2400" dirty="0" err="1" smtClean="0"/>
              <a:t>Ilaria</a:t>
            </a:r>
            <a:r>
              <a:rPr lang="en-GB" sz="2400" dirty="0" smtClean="0"/>
              <a:t> </a:t>
            </a:r>
            <a:r>
              <a:rPr lang="en-GB" sz="2400" dirty="0"/>
              <a:t>,Katie, Rocco and Luke.   </a:t>
            </a:r>
            <a:endParaRPr lang="en-GB" sz="2400" dirty="0" smtClean="0"/>
          </a:p>
          <a:p>
            <a:r>
              <a:rPr lang="en-GB" sz="2400" dirty="0" smtClean="0">
                <a:solidFill>
                  <a:srgbClr val="0070C0"/>
                </a:solidFill>
              </a:rPr>
              <a:t>By Julienne Y4</a:t>
            </a:r>
            <a:endParaRPr lang="en-GB" sz="2400" dirty="0">
              <a:solidFill>
                <a:srgbClr val="0070C0"/>
              </a:solidFill>
            </a:endParaRPr>
          </a:p>
          <a:p>
            <a:endParaRPr lang="en-GB" dirty="0"/>
          </a:p>
        </p:txBody>
      </p:sp>
    </p:spTree>
    <p:extLst>
      <p:ext uri="{BB962C8B-B14F-4D97-AF65-F5344CB8AC3E}">
        <p14:creationId xmlns:p14="http://schemas.microsoft.com/office/powerpoint/2010/main" val="3310229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881"/>
          <a:stretch/>
        </p:blipFill>
        <p:spPr bwMode="auto">
          <a:xfrm>
            <a:off x="5088728" y="3789041"/>
            <a:ext cx="3912139" cy="30457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862" y="0"/>
            <a:ext cx="8840003" cy="6370975"/>
          </a:xfrm>
          <a:prstGeom prst="rect">
            <a:avLst/>
          </a:prstGeom>
        </p:spPr>
        <p:txBody>
          <a:bodyPr wrap="square">
            <a:spAutoFit/>
          </a:bodyPr>
          <a:lstStyle/>
          <a:p>
            <a:pPr algn="ctr"/>
            <a:r>
              <a:rPr lang="en-GB" sz="2400" dirty="0">
                <a:solidFill>
                  <a:srgbClr val="FF0000"/>
                </a:solidFill>
              </a:rPr>
              <a:t>The Centre </a:t>
            </a:r>
            <a:r>
              <a:rPr lang="en-GB" sz="2400" dirty="0" smtClean="0">
                <a:solidFill>
                  <a:srgbClr val="FF0000"/>
                </a:solidFill>
              </a:rPr>
              <a:t>for LIFE</a:t>
            </a:r>
            <a:endParaRPr lang="en-GB" sz="2400" dirty="0">
              <a:solidFill>
                <a:srgbClr val="FF0000"/>
              </a:solidFill>
            </a:endParaRPr>
          </a:p>
          <a:p>
            <a:r>
              <a:rPr lang="en-GB" sz="2400" dirty="0"/>
              <a:t>In year 4 we went to the Centre for Life. We checked in first at reception. Then we were in the Curiosity Zone. The things we did were DJ-</a:t>
            </a:r>
            <a:r>
              <a:rPr lang="en-GB" sz="2400" dirty="0" err="1"/>
              <a:t>ing</a:t>
            </a:r>
            <a:r>
              <a:rPr lang="en-GB" sz="2400" dirty="0"/>
              <a:t>, spinning wheels, making marble runs and putting our skin against ice which then would be red on a heat camera. Then we were watching a show about caterpillars and how they shoot waste to avoid being prey. Next we did an experiment on woodlice, where we found out that woodlice like wet and dark habitats the best. After that we had lunch. The highlight of the day was ice skating! When we ice skated we had a quick lesson then we just skated for about an hour. Next we had a brief look at the exhibition </a:t>
            </a:r>
            <a:endParaRPr lang="en-GB" sz="2400" dirty="0" smtClean="0"/>
          </a:p>
          <a:p>
            <a:r>
              <a:rPr lang="en-GB" sz="2400" dirty="0" smtClean="0"/>
              <a:t>which </a:t>
            </a:r>
            <a:r>
              <a:rPr lang="en-GB" sz="2400" dirty="0"/>
              <a:t>was called ‘Animals Inside Out’. </a:t>
            </a:r>
            <a:endParaRPr lang="en-GB" sz="2400" dirty="0" smtClean="0"/>
          </a:p>
          <a:p>
            <a:r>
              <a:rPr lang="en-GB" sz="2400" dirty="0" smtClean="0"/>
              <a:t>Finally </a:t>
            </a:r>
            <a:r>
              <a:rPr lang="en-GB" sz="2400" dirty="0"/>
              <a:t>we went on a 4D </a:t>
            </a:r>
            <a:endParaRPr lang="en-GB" sz="2400" dirty="0" smtClean="0"/>
          </a:p>
          <a:p>
            <a:r>
              <a:rPr lang="en-GB" sz="2400" dirty="0" smtClean="0"/>
              <a:t>motion </a:t>
            </a:r>
            <a:r>
              <a:rPr lang="en-GB" sz="2400" dirty="0"/>
              <a:t>ride which was, at the time, </a:t>
            </a:r>
            <a:endParaRPr lang="en-GB" sz="2400" dirty="0" smtClean="0"/>
          </a:p>
          <a:p>
            <a:r>
              <a:rPr lang="en-GB" sz="2400" dirty="0" smtClean="0"/>
              <a:t>‘</a:t>
            </a:r>
            <a:r>
              <a:rPr lang="en-GB" sz="2400" dirty="0"/>
              <a:t>Journey 2: Ride over Atlantis’. </a:t>
            </a:r>
            <a:endParaRPr lang="en-GB" sz="2400" dirty="0" smtClean="0"/>
          </a:p>
          <a:p>
            <a:r>
              <a:rPr lang="en-GB" sz="2400" dirty="0" smtClean="0"/>
              <a:t>At </a:t>
            </a:r>
            <a:r>
              <a:rPr lang="en-GB" sz="2400" dirty="0"/>
              <a:t>the Centre for Life we all had an </a:t>
            </a:r>
            <a:endParaRPr lang="en-GB" sz="2400" dirty="0" smtClean="0"/>
          </a:p>
          <a:p>
            <a:r>
              <a:rPr lang="en-GB" sz="2400" dirty="0" smtClean="0"/>
              <a:t>amazing </a:t>
            </a:r>
            <a:r>
              <a:rPr lang="en-GB" sz="2400" dirty="0"/>
              <a:t>time! </a:t>
            </a:r>
            <a:r>
              <a:rPr lang="en-GB" sz="2400" dirty="0" smtClean="0">
                <a:solidFill>
                  <a:srgbClr val="0070C0"/>
                </a:solidFill>
              </a:rPr>
              <a:t>By Luke Nevins Y4</a:t>
            </a:r>
            <a:endParaRPr lang="en-GB" sz="2400" dirty="0">
              <a:solidFill>
                <a:srgbClr val="0070C0"/>
              </a:solidFill>
            </a:endParaRPr>
          </a:p>
        </p:txBody>
      </p:sp>
    </p:spTree>
    <p:extLst>
      <p:ext uri="{BB962C8B-B14F-4D97-AF65-F5344CB8AC3E}">
        <p14:creationId xmlns:p14="http://schemas.microsoft.com/office/powerpoint/2010/main" val="3726601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9036496" cy="6740307"/>
          </a:xfrm>
          <a:prstGeom prst="rect">
            <a:avLst/>
          </a:prstGeom>
        </p:spPr>
        <p:txBody>
          <a:bodyPr wrap="square">
            <a:spAutoFit/>
          </a:bodyPr>
          <a:lstStyle/>
          <a:p>
            <a:pPr algn="ctr"/>
            <a:r>
              <a:rPr lang="en-GB" sz="2400" dirty="0">
                <a:solidFill>
                  <a:srgbClr val="FF0000"/>
                </a:solidFill>
              </a:rPr>
              <a:t>The Easter </a:t>
            </a:r>
            <a:r>
              <a:rPr lang="en-GB" sz="2400" dirty="0" smtClean="0">
                <a:solidFill>
                  <a:srgbClr val="FF0000"/>
                </a:solidFill>
              </a:rPr>
              <a:t>Play</a:t>
            </a:r>
            <a:endParaRPr lang="en-GB" sz="2400" dirty="0">
              <a:solidFill>
                <a:srgbClr val="FF0000"/>
              </a:solidFill>
            </a:endParaRPr>
          </a:p>
          <a:p>
            <a:r>
              <a:rPr lang="en-GB" sz="2400" dirty="0"/>
              <a:t>Before the Easter holiday’s year 3 and 4 performed an Easter Play. It was the story of Jesus. First we practised some songs; there were four songs which we enjoyed. Then we practised the play. Instead of doing it on the stage we had cones around the hall because we needed lots of people and the stage was not that big. We practised a lot of times and it was hard work. It wasn’t really good at the start because some people didn’t know </a:t>
            </a:r>
            <a:r>
              <a:rPr lang="en-GB" sz="2400" dirty="0" smtClean="0"/>
              <a:t>their </a:t>
            </a:r>
            <a:r>
              <a:rPr lang="en-GB" sz="2400" dirty="0"/>
              <a:t>lines but then when we practised and </a:t>
            </a:r>
            <a:r>
              <a:rPr lang="en-GB" sz="2400" dirty="0" smtClean="0"/>
              <a:t>practised, </a:t>
            </a:r>
            <a:r>
              <a:rPr lang="en-GB" sz="2400" dirty="0"/>
              <a:t>we had a </a:t>
            </a:r>
            <a:r>
              <a:rPr lang="en-GB" sz="2400" dirty="0" smtClean="0"/>
              <a:t>‘yes </a:t>
            </a:r>
            <a:r>
              <a:rPr lang="en-GB" sz="2400" dirty="0"/>
              <a:t>I </a:t>
            </a:r>
            <a:r>
              <a:rPr lang="en-GB" sz="2400" dirty="0" smtClean="0"/>
              <a:t>can’ </a:t>
            </a:r>
            <a:r>
              <a:rPr lang="en-GB" sz="2400" dirty="0"/>
              <a:t>attitude and we all knew our lines which was amazing. Then we had a dress rehearsal with our costumes which we liked. After we got some objects like the cross, a blanket to cover the table for the last supper and we had more! Then…it was time to do the play so we got ready. We did two plays </a:t>
            </a:r>
            <a:r>
              <a:rPr lang="en-GB" sz="2400" dirty="0" smtClean="0"/>
              <a:t>one</a:t>
            </a:r>
          </a:p>
          <a:p>
            <a:r>
              <a:rPr lang="en-GB" sz="2400" dirty="0" smtClean="0"/>
              <a:t> </a:t>
            </a:r>
            <a:r>
              <a:rPr lang="en-GB" sz="2400" dirty="0"/>
              <a:t>for school and the other one for parents. </a:t>
            </a:r>
            <a:endParaRPr lang="en-GB" sz="2400" dirty="0" smtClean="0"/>
          </a:p>
          <a:p>
            <a:r>
              <a:rPr lang="en-GB" sz="2400" dirty="0" smtClean="0"/>
              <a:t>When </a:t>
            </a:r>
            <a:r>
              <a:rPr lang="en-GB" sz="2400" dirty="0"/>
              <a:t>we finished everyone said that it was a </a:t>
            </a:r>
            <a:endParaRPr lang="en-GB" sz="2400" dirty="0" smtClean="0"/>
          </a:p>
          <a:p>
            <a:r>
              <a:rPr lang="en-GB" sz="2400" dirty="0" smtClean="0"/>
              <a:t>really </a:t>
            </a:r>
            <a:r>
              <a:rPr lang="en-GB" sz="2400" dirty="0"/>
              <a:t>good play. We were really proud. </a:t>
            </a:r>
            <a:endParaRPr lang="en-GB" sz="2400" dirty="0" smtClean="0"/>
          </a:p>
          <a:p>
            <a:r>
              <a:rPr lang="en-GB" sz="2400" dirty="0" smtClean="0"/>
              <a:t>We </a:t>
            </a:r>
            <a:r>
              <a:rPr lang="en-GB" sz="2400" dirty="0"/>
              <a:t>also thank the teachers for organising the </a:t>
            </a:r>
            <a:endParaRPr lang="en-GB" sz="2400" dirty="0" smtClean="0"/>
          </a:p>
          <a:p>
            <a:r>
              <a:rPr lang="en-GB" sz="2400" dirty="0" smtClean="0"/>
              <a:t>play.  </a:t>
            </a:r>
            <a:r>
              <a:rPr lang="en-GB" sz="2400" dirty="0" smtClean="0">
                <a:solidFill>
                  <a:srgbClr val="0070C0"/>
                </a:solidFill>
              </a:rPr>
              <a:t>By </a:t>
            </a:r>
            <a:r>
              <a:rPr lang="en-GB" sz="2400" dirty="0" err="1" smtClean="0">
                <a:solidFill>
                  <a:srgbClr val="0070C0"/>
                </a:solidFill>
              </a:rPr>
              <a:t>Artur</a:t>
            </a:r>
            <a:r>
              <a:rPr lang="en-GB" sz="2400" dirty="0" smtClean="0">
                <a:solidFill>
                  <a:srgbClr val="0070C0"/>
                </a:solidFill>
              </a:rPr>
              <a:t> </a:t>
            </a:r>
            <a:r>
              <a:rPr lang="en-GB" sz="2400" dirty="0" err="1" smtClean="0">
                <a:solidFill>
                  <a:srgbClr val="0070C0"/>
                </a:solidFill>
              </a:rPr>
              <a:t>Piecuch</a:t>
            </a:r>
            <a:r>
              <a:rPr lang="en-GB" sz="2400" dirty="0" smtClean="0">
                <a:solidFill>
                  <a:srgbClr val="0070C0"/>
                </a:solidFill>
              </a:rPr>
              <a:t> Y4</a:t>
            </a:r>
            <a:endParaRPr lang="en-GB" sz="2400" dirty="0">
              <a:solidFill>
                <a:srgbClr val="0070C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08"/>
          <a:stretch/>
        </p:blipFill>
        <p:spPr bwMode="auto">
          <a:xfrm>
            <a:off x="5780647" y="4581128"/>
            <a:ext cx="3336376" cy="22180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499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957" y="30480"/>
            <a:ext cx="256698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9512" y="188640"/>
            <a:ext cx="8784976" cy="6740307"/>
          </a:xfrm>
          <a:prstGeom prst="rect">
            <a:avLst/>
          </a:prstGeom>
        </p:spPr>
        <p:txBody>
          <a:bodyPr wrap="square">
            <a:spAutoFit/>
          </a:bodyPr>
          <a:lstStyle/>
          <a:p>
            <a:r>
              <a:rPr lang="en-GB" sz="2400" dirty="0">
                <a:solidFill>
                  <a:srgbClr val="FF0000"/>
                </a:solidFill>
              </a:rPr>
              <a:t>The Electric Vehicle </a:t>
            </a:r>
            <a:r>
              <a:rPr lang="en-GB" sz="2400" dirty="0" smtClean="0">
                <a:solidFill>
                  <a:srgbClr val="FF0000"/>
                </a:solidFill>
              </a:rPr>
              <a:t>Competition</a:t>
            </a:r>
          </a:p>
          <a:p>
            <a:r>
              <a:rPr lang="en-GB" sz="2400" dirty="0" smtClean="0"/>
              <a:t>Eight </a:t>
            </a:r>
            <a:r>
              <a:rPr lang="en-GB" sz="2400" dirty="0"/>
              <a:t>children from Year 4 entered an electric vehicle </a:t>
            </a:r>
            <a:endParaRPr lang="en-GB" sz="2400" dirty="0" smtClean="0"/>
          </a:p>
          <a:p>
            <a:r>
              <a:rPr lang="en-GB" sz="2400" dirty="0" smtClean="0"/>
              <a:t>competition</a:t>
            </a:r>
            <a:r>
              <a:rPr lang="en-GB" sz="2400" dirty="0"/>
              <a:t>. Giana, Luke, </a:t>
            </a:r>
            <a:r>
              <a:rPr lang="en-GB" sz="2400" dirty="0" err="1"/>
              <a:t>Ameya</a:t>
            </a:r>
            <a:r>
              <a:rPr lang="en-GB" sz="2400" dirty="0"/>
              <a:t> and Rocco were one </a:t>
            </a:r>
            <a:r>
              <a:rPr lang="en-GB" sz="2400" dirty="0" smtClean="0"/>
              <a:t>team, while </a:t>
            </a:r>
            <a:r>
              <a:rPr lang="en-GB" sz="2400" dirty="0"/>
              <a:t>Daniel, Christopher, </a:t>
            </a:r>
            <a:r>
              <a:rPr lang="en-GB" sz="2400" dirty="0" err="1"/>
              <a:t>Lince</a:t>
            </a:r>
            <a:r>
              <a:rPr lang="en-GB" sz="2400" dirty="0"/>
              <a:t> and </a:t>
            </a:r>
            <a:r>
              <a:rPr lang="en-GB" sz="2400" dirty="0" err="1" smtClean="0"/>
              <a:t>Siyona</a:t>
            </a:r>
            <a:r>
              <a:rPr lang="en-GB" sz="2400" dirty="0" smtClean="0"/>
              <a:t> were the other. There </a:t>
            </a:r>
            <a:r>
              <a:rPr lang="en-GB" sz="2400" dirty="0"/>
              <a:t>were two competitions in one and they were both hosted at St Cuthbert’s. The whole point of the competition was to encourage people to buy electric cars to help the environment. At the first competition we talked to some scientists from Newcastle University and the St Cuthbert’s green team. Then the actual competitive bit was when our school and the other schools had to make a car that ran on balloon air. They made it out of skewers, card, one balloon, straw, and CDs. The children didn’t win it but they kept on trying which helped a lot in the next competition. Later on in the year there was the next competition where we had to make a comic to do with electric cars. We then brought it in to show the judges </a:t>
            </a:r>
            <a:r>
              <a:rPr lang="en-GB" sz="2400" dirty="0" smtClean="0"/>
              <a:t>my team </a:t>
            </a:r>
            <a:r>
              <a:rPr lang="en-GB" sz="2400" b="1" dirty="0"/>
              <a:t>WON</a:t>
            </a:r>
            <a:r>
              <a:rPr lang="en-GB" sz="2400" dirty="0"/>
              <a:t> first place. </a:t>
            </a:r>
            <a:r>
              <a:rPr lang="en-GB" sz="2400" dirty="0" smtClean="0"/>
              <a:t>We </a:t>
            </a:r>
            <a:r>
              <a:rPr lang="en-GB" sz="2400" dirty="0"/>
              <a:t>got a small solar powered car and a wind and water toy which </a:t>
            </a:r>
            <a:r>
              <a:rPr lang="en-GB" sz="2400" dirty="0" smtClean="0"/>
              <a:t>we </a:t>
            </a:r>
            <a:r>
              <a:rPr lang="en-GB" sz="2400" dirty="0"/>
              <a:t>enjoy playing with. We are so very proud of our children and hope they continue to love STEM</a:t>
            </a:r>
            <a:r>
              <a:rPr lang="en-GB" sz="2400" dirty="0" smtClean="0"/>
              <a:t>. </a:t>
            </a:r>
            <a:r>
              <a:rPr lang="en-GB" sz="2400" dirty="0" smtClean="0">
                <a:solidFill>
                  <a:srgbClr val="0070C0"/>
                </a:solidFill>
              </a:rPr>
              <a:t>By Giana Y4</a:t>
            </a:r>
            <a:endParaRPr lang="en-GB" sz="2400" dirty="0">
              <a:solidFill>
                <a:srgbClr val="0070C0"/>
              </a:solidFill>
            </a:endParaRPr>
          </a:p>
        </p:txBody>
      </p:sp>
    </p:spTree>
    <p:extLst>
      <p:ext uri="{BB962C8B-B14F-4D97-AF65-F5344CB8AC3E}">
        <p14:creationId xmlns:p14="http://schemas.microsoft.com/office/powerpoint/2010/main" val="2628622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62" r="28955"/>
          <a:stretch/>
        </p:blipFill>
        <p:spPr bwMode="auto">
          <a:xfrm>
            <a:off x="611560" y="1737162"/>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40360" y="1568"/>
            <a:ext cx="6408712" cy="6740307"/>
          </a:xfrm>
          <a:prstGeom prst="rect">
            <a:avLst/>
          </a:prstGeom>
        </p:spPr>
        <p:txBody>
          <a:bodyPr wrap="square">
            <a:spAutoFit/>
          </a:bodyPr>
          <a:lstStyle/>
          <a:p>
            <a:pPr algn="ctr"/>
            <a:r>
              <a:rPr lang="en-GB" sz="2400" dirty="0">
                <a:solidFill>
                  <a:srgbClr val="FF0000"/>
                </a:solidFill>
              </a:rPr>
              <a:t>The Mayor of </a:t>
            </a:r>
            <a:r>
              <a:rPr lang="en-GB" sz="2400" dirty="0" smtClean="0">
                <a:solidFill>
                  <a:srgbClr val="FF0000"/>
                </a:solidFill>
              </a:rPr>
              <a:t>Newcastle</a:t>
            </a:r>
          </a:p>
          <a:p>
            <a:pPr algn="ctr"/>
            <a:r>
              <a:rPr lang="en-GB" sz="2400" dirty="0" smtClean="0"/>
              <a:t>Children from the School Council went </a:t>
            </a:r>
            <a:r>
              <a:rPr lang="en-GB" sz="2400" dirty="0"/>
              <a:t>to the Civic centre </a:t>
            </a:r>
            <a:r>
              <a:rPr lang="en-GB" sz="2400" dirty="0" smtClean="0"/>
              <a:t>to see </a:t>
            </a:r>
            <a:r>
              <a:rPr lang="en-GB" sz="2400" dirty="0"/>
              <a:t>the Mayor of </a:t>
            </a:r>
            <a:r>
              <a:rPr lang="en-GB" sz="2400" dirty="0" smtClean="0"/>
              <a:t>Newcastle. </a:t>
            </a:r>
            <a:r>
              <a:rPr lang="en-GB" sz="2400" dirty="0"/>
              <a:t>It was when the school council had their first trip </a:t>
            </a:r>
            <a:r>
              <a:rPr lang="en-GB" sz="2400" dirty="0" smtClean="0"/>
              <a:t>together, we got </a:t>
            </a:r>
            <a:r>
              <a:rPr lang="en-GB" sz="2400" dirty="0"/>
              <a:t>to see some of England’s greatest treasures. There were lots of cool things like a Battle Axe, Medals and lots of special rewards. The Mayor was a </a:t>
            </a:r>
            <a:r>
              <a:rPr lang="en-GB" sz="2400" dirty="0" smtClean="0"/>
              <a:t>female and she </a:t>
            </a:r>
            <a:r>
              <a:rPr lang="en-GB" sz="2400" dirty="0"/>
              <a:t>was really nice and lovely. We also got to see a train that was a poster, but it was the first ever train from Newcastle. The coolest item was probably the Battle axe at the back of the room. The most fascinating items were the coins from Marks and Spencer when it first opened up. The fun fact is that the Mayor changes place with someone else when the year ends. We also got a little plastic medal for us to remember this occasion. Over all it was really </a:t>
            </a:r>
            <a:r>
              <a:rPr lang="en-GB" sz="2400" dirty="0" smtClean="0"/>
              <a:t>awesome. </a:t>
            </a:r>
            <a:r>
              <a:rPr lang="en-GB" sz="2400" dirty="0" smtClean="0">
                <a:solidFill>
                  <a:srgbClr val="0070C0"/>
                </a:solidFill>
              </a:rPr>
              <a:t>By Alex Y4</a:t>
            </a:r>
            <a:endParaRPr lang="en-GB" sz="2400" dirty="0">
              <a:solidFill>
                <a:srgbClr val="0070C0"/>
              </a:solidFill>
            </a:endParaRPr>
          </a:p>
        </p:txBody>
      </p:sp>
    </p:spTree>
    <p:extLst>
      <p:ext uri="{BB962C8B-B14F-4D97-AF65-F5344CB8AC3E}">
        <p14:creationId xmlns:p14="http://schemas.microsoft.com/office/powerpoint/2010/main" val="757666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 y="27072"/>
            <a:ext cx="4108514" cy="28258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88640"/>
            <a:ext cx="9036496" cy="6555641"/>
          </a:xfrm>
          <a:prstGeom prst="rect">
            <a:avLst/>
          </a:prstGeom>
        </p:spPr>
        <p:txBody>
          <a:bodyPr wrap="square">
            <a:spAutoFit/>
          </a:bodyPr>
          <a:lstStyle/>
          <a:p>
            <a:pPr algn="ctr"/>
            <a:r>
              <a:rPr lang="en-GB" sz="2800" dirty="0" smtClean="0"/>
              <a:t>                    </a:t>
            </a:r>
            <a:r>
              <a:rPr lang="en-GB" sz="2800" dirty="0" smtClean="0">
                <a:solidFill>
                  <a:srgbClr val="FF0000"/>
                </a:solidFill>
              </a:rPr>
              <a:t>The </a:t>
            </a:r>
            <a:r>
              <a:rPr lang="en-GB" sz="2800" dirty="0">
                <a:solidFill>
                  <a:srgbClr val="FF0000"/>
                </a:solidFill>
              </a:rPr>
              <a:t>Tempest Art</a:t>
            </a:r>
          </a:p>
          <a:p>
            <a:r>
              <a:rPr lang="en-GB" sz="2800" dirty="0" smtClean="0"/>
              <a:t>                                                  A </a:t>
            </a:r>
            <a:r>
              <a:rPr lang="en-GB" sz="2800" dirty="0"/>
              <a:t>lovely artist came in and </a:t>
            </a:r>
            <a:r>
              <a:rPr lang="en-GB" sz="2800" dirty="0" smtClean="0"/>
              <a:t>					    demonstrated </a:t>
            </a:r>
            <a:r>
              <a:rPr lang="en-GB" sz="2800" dirty="0"/>
              <a:t>ink colours and </a:t>
            </a:r>
            <a:r>
              <a:rPr lang="en-GB" sz="2800" dirty="0" smtClean="0"/>
              <a:t>				     how </a:t>
            </a:r>
            <a:r>
              <a:rPr lang="en-GB" sz="2800" dirty="0"/>
              <a:t>to use them on card. We </a:t>
            </a:r>
            <a:r>
              <a:rPr lang="en-GB" sz="2800" dirty="0" smtClean="0"/>
              <a:t>				     made </a:t>
            </a:r>
            <a:r>
              <a:rPr lang="en-GB" sz="2800" dirty="0"/>
              <a:t>sketches of the tempest </a:t>
            </a:r>
            <a:r>
              <a:rPr lang="en-GB" sz="2800" dirty="0" smtClean="0"/>
              <a:t>				     and </a:t>
            </a:r>
            <a:r>
              <a:rPr lang="en-GB" sz="2800" dirty="0"/>
              <a:t>coloured it in, and we used crayons. Apparently, crayons react to the ink when you drop some ink onto something sketched out with a crayon. The tempest originated from the old Shakespeare book. We also drew in our sketch books to see what it would look like. This was really fun. The woman who helped us to draw was very nice and very helpful. I want her to come back some time. On BBC bite size, they had episodes of the Tempest and we watched half them in a week, but really I had a fun time with the artist</a:t>
            </a:r>
            <a:r>
              <a:rPr lang="en-GB" sz="2800" dirty="0" smtClean="0"/>
              <a:t>.  </a:t>
            </a:r>
            <a:r>
              <a:rPr lang="en-GB" sz="2800" dirty="0" smtClean="0">
                <a:solidFill>
                  <a:srgbClr val="0070C0"/>
                </a:solidFill>
              </a:rPr>
              <a:t>By Evie Y4</a:t>
            </a:r>
            <a:endParaRPr lang="en-GB" sz="2800" dirty="0">
              <a:solidFill>
                <a:srgbClr val="0070C0"/>
              </a:solidFill>
            </a:endParaRPr>
          </a:p>
        </p:txBody>
      </p:sp>
    </p:spTree>
    <p:extLst>
      <p:ext uri="{BB962C8B-B14F-4D97-AF65-F5344CB8AC3E}">
        <p14:creationId xmlns:p14="http://schemas.microsoft.com/office/powerpoint/2010/main" val="4175039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719" y="0"/>
            <a:ext cx="2054225" cy="1536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9512" y="188640"/>
            <a:ext cx="8856984" cy="7017306"/>
          </a:xfrm>
          <a:prstGeom prst="rect">
            <a:avLst/>
          </a:prstGeom>
        </p:spPr>
        <p:txBody>
          <a:bodyPr wrap="square">
            <a:spAutoFit/>
          </a:bodyPr>
          <a:lstStyle/>
          <a:p>
            <a:pPr algn="ctr"/>
            <a:r>
              <a:rPr lang="en-GB" sz="2400" dirty="0">
                <a:solidFill>
                  <a:srgbClr val="FF0000"/>
                </a:solidFill>
              </a:rPr>
              <a:t> Vegetable Pizzas   </a:t>
            </a:r>
          </a:p>
          <a:p>
            <a:r>
              <a:rPr lang="en-GB" sz="2400" dirty="0" smtClean="0"/>
              <a:t>As </a:t>
            </a:r>
            <a:r>
              <a:rPr lang="en-GB" sz="2400" dirty="0"/>
              <a:t>part of Health Week we made vegetable pizzas. </a:t>
            </a:r>
            <a:endParaRPr lang="en-GB" sz="2400" dirty="0" smtClean="0"/>
          </a:p>
          <a:p>
            <a:r>
              <a:rPr lang="en-GB" sz="2400" dirty="0" smtClean="0"/>
              <a:t>We </a:t>
            </a:r>
            <a:r>
              <a:rPr lang="en-GB" sz="2400" dirty="0"/>
              <a:t>had tomato sauce on our pitta breads </a:t>
            </a:r>
            <a:r>
              <a:rPr lang="en-GB" sz="2400" dirty="0" smtClean="0"/>
              <a:t>and the </a:t>
            </a:r>
          </a:p>
          <a:p>
            <a:r>
              <a:rPr lang="en-GB" sz="2400" dirty="0" smtClean="0"/>
              <a:t>vegetables </a:t>
            </a:r>
            <a:r>
              <a:rPr lang="en-GB" sz="2400" dirty="0"/>
              <a:t>we had to choose </a:t>
            </a:r>
            <a:r>
              <a:rPr lang="en-GB" sz="2400" dirty="0" smtClean="0"/>
              <a:t>from were: </a:t>
            </a:r>
            <a:r>
              <a:rPr lang="en-GB" sz="2400" dirty="0"/>
              <a:t>peppers, sweetcorn, </a:t>
            </a:r>
            <a:endParaRPr lang="en-GB" sz="2400" dirty="0" smtClean="0"/>
          </a:p>
          <a:p>
            <a:r>
              <a:rPr lang="en-GB" sz="2400" dirty="0" smtClean="0"/>
              <a:t>chilli </a:t>
            </a:r>
            <a:r>
              <a:rPr lang="en-GB" sz="2400" dirty="0"/>
              <a:t>peppers, mushrooms, tomatoes, courgette and pineapple.</a:t>
            </a:r>
          </a:p>
          <a:p>
            <a:r>
              <a:rPr lang="en-GB" sz="2400" dirty="0" smtClean="0"/>
              <a:t>After </a:t>
            </a:r>
            <a:r>
              <a:rPr lang="en-GB" sz="2400" dirty="0"/>
              <a:t>Miss Ward had explained </a:t>
            </a:r>
            <a:r>
              <a:rPr lang="en-GB" sz="2400" dirty="0" smtClean="0"/>
              <a:t>everything, </a:t>
            </a:r>
            <a:r>
              <a:rPr lang="en-GB" sz="2400" dirty="0"/>
              <a:t>we got a sheet of paper with an oval shape on we had to plan what vegetables we wanted and it was also an idea of what we wanted. Mrs Ferguson was at our table, but before we could do anything we had to wash our hands. The first people at the table </a:t>
            </a:r>
            <a:r>
              <a:rPr lang="en-GB" sz="2400" dirty="0" smtClean="0"/>
              <a:t>opened </a:t>
            </a:r>
            <a:r>
              <a:rPr lang="en-GB" sz="2400" dirty="0"/>
              <a:t>all of the packets of vegetables and put them into separate </a:t>
            </a:r>
            <a:r>
              <a:rPr lang="en-GB" sz="2400" dirty="0" smtClean="0"/>
              <a:t>bowls.  We </a:t>
            </a:r>
            <a:r>
              <a:rPr lang="en-GB" sz="2400" dirty="0"/>
              <a:t>had our pitta </a:t>
            </a:r>
            <a:r>
              <a:rPr lang="en-GB" sz="2400" dirty="0" smtClean="0"/>
              <a:t>bread, </a:t>
            </a:r>
            <a:r>
              <a:rPr lang="en-GB" sz="2400" dirty="0"/>
              <a:t>we smoothed </a:t>
            </a:r>
            <a:r>
              <a:rPr lang="en-GB" sz="2400" dirty="0" smtClean="0"/>
              <a:t> it in </a:t>
            </a:r>
            <a:r>
              <a:rPr lang="en-GB" sz="2400" dirty="0"/>
              <a:t>tomato sauce. Next Mrs Ferguson showed us out to cut the vegetables we wanted. Each table got to have a go at cutting the vegetables for their pizza.  After we were done we made a face with them with our sheet to help us. So when we were done we gave it to Mrs Ferguson so she put it in the oven.  When we took one bite out of it was very tasty!!!      Thanks Mrs Ferguson they were tasty as I said they would be</a:t>
            </a:r>
            <a:r>
              <a:rPr lang="en-GB" sz="2400" dirty="0" smtClean="0"/>
              <a:t>.  </a:t>
            </a:r>
            <a:r>
              <a:rPr lang="en-GB" sz="2400" dirty="0" smtClean="0">
                <a:solidFill>
                  <a:srgbClr val="0070C0"/>
                </a:solidFill>
              </a:rPr>
              <a:t>By Rocco Y4</a:t>
            </a:r>
            <a:endParaRPr lang="en-GB" sz="2400" dirty="0">
              <a:solidFill>
                <a:srgbClr val="0070C0"/>
              </a:solidFill>
            </a:endParaRPr>
          </a:p>
          <a:p>
            <a:r>
              <a:rPr lang="en-GB" dirty="0"/>
              <a:t> </a:t>
            </a:r>
          </a:p>
        </p:txBody>
      </p:sp>
    </p:spTree>
    <p:extLst>
      <p:ext uri="{BB962C8B-B14F-4D97-AF65-F5344CB8AC3E}">
        <p14:creationId xmlns:p14="http://schemas.microsoft.com/office/powerpoint/2010/main" val="2202494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646" y="188640"/>
            <a:ext cx="2566316"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165925"/>
            <a:ext cx="8640960" cy="6124754"/>
          </a:xfrm>
          <a:prstGeom prst="rect">
            <a:avLst/>
          </a:prstGeom>
        </p:spPr>
        <p:txBody>
          <a:bodyPr wrap="square">
            <a:spAutoFit/>
          </a:bodyPr>
          <a:lstStyle/>
          <a:p>
            <a:r>
              <a:rPr lang="en-GB" sz="2800" dirty="0">
                <a:solidFill>
                  <a:srgbClr val="FF0000"/>
                </a:solidFill>
              </a:rPr>
              <a:t>Harry Potter Day</a:t>
            </a:r>
          </a:p>
          <a:p>
            <a:r>
              <a:rPr lang="en-GB" sz="2800" dirty="0"/>
              <a:t>This year we have enjoyed taking part in </a:t>
            </a:r>
            <a:endParaRPr lang="en-GB" sz="2800" dirty="0" smtClean="0"/>
          </a:p>
          <a:p>
            <a:r>
              <a:rPr lang="en-GB" sz="2800" dirty="0" smtClean="0"/>
              <a:t>Harry </a:t>
            </a:r>
            <a:r>
              <a:rPr lang="en-GB" sz="2800" dirty="0"/>
              <a:t>Potter’s 20th anniversary. On the </a:t>
            </a:r>
            <a:endParaRPr lang="en-GB" sz="2800" dirty="0" smtClean="0"/>
          </a:p>
          <a:p>
            <a:r>
              <a:rPr lang="en-GB" sz="2800" dirty="0" smtClean="0"/>
              <a:t>morning </a:t>
            </a:r>
            <a:r>
              <a:rPr lang="en-GB" sz="2800" dirty="0"/>
              <a:t>of this celebration people came in </a:t>
            </a:r>
            <a:endParaRPr lang="en-GB" sz="2800" dirty="0" smtClean="0"/>
          </a:p>
          <a:p>
            <a:r>
              <a:rPr lang="en-GB" sz="2800" dirty="0" smtClean="0"/>
              <a:t>dressed </a:t>
            </a:r>
            <a:r>
              <a:rPr lang="en-GB" sz="2800" dirty="0"/>
              <a:t>as their favourite character from </a:t>
            </a:r>
            <a:endParaRPr lang="en-GB" sz="2800" dirty="0" smtClean="0"/>
          </a:p>
          <a:p>
            <a:r>
              <a:rPr lang="en-GB" sz="2800" dirty="0" smtClean="0"/>
              <a:t>Harry </a:t>
            </a:r>
            <a:r>
              <a:rPr lang="en-GB" sz="2800" dirty="0"/>
              <a:t>Potter. From quizzes to </a:t>
            </a:r>
            <a:r>
              <a:rPr lang="en-GB" sz="2800" dirty="0" err="1"/>
              <a:t>quiditch</a:t>
            </a:r>
            <a:r>
              <a:rPr lang="en-GB" sz="2800" dirty="0"/>
              <a:t> our </a:t>
            </a:r>
            <a:endParaRPr lang="en-GB" sz="2800" dirty="0" smtClean="0"/>
          </a:p>
          <a:p>
            <a:r>
              <a:rPr lang="en-GB" sz="2800" dirty="0" smtClean="0"/>
              <a:t>day </a:t>
            </a:r>
            <a:r>
              <a:rPr lang="en-GB" sz="2800" dirty="0"/>
              <a:t>was jam-packed with magical mayhem. </a:t>
            </a:r>
            <a:endParaRPr lang="en-GB" sz="2800" dirty="0" smtClean="0"/>
          </a:p>
          <a:p>
            <a:r>
              <a:rPr lang="en-GB" sz="2800" dirty="0" smtClean="0"/>
              <a:t>It </a:t>
            </a:r>
            <a:r>
              <a:rPr lang="en-GB" sz="2800" dirty="0"/>
              <a:t>even inspired some people to go home and read some Harry Potter books. We interviewed Emily; she said “I loved it because it inspired me to become a Harry Potter fan. It was a dazzlingly marvellous extravaganza, and we hope to have it next year!! </a:t>
            </a:r>
          </a:p>
          <a:p>
            <a:r>
              <a:rPr lang="en-GB" sz="2800" dirty="0">
                <a:solidFill>
                  <a:srgbClr val="0070C0"/>
                </a:solidFill>
              </a:rPr>
              <a:t>By Meghan Worland, Francesca </a:t>
            </a:r>
            <a:r>
              <a:rPr lang="en-GB" sz="2800" dirty="0" err="1">
                <a:solidFill>
                  <a:srgbClr val="0070C0"/>
                </a:solidFill>
              </a:rPr>
              <a:t>Terente</a:t>
            </a:r>
            <a:r>
              <a:rPr lang="en-GB" sz="2800" dirty="0">
                <a:solidFill>
                  <a:srgbClr val="0070C0"/>
                </a:solidFill>
              </a:rPr>
              <a:t> , Ava Rose </a:t>
            </a:r>
            <a:r>
              <a:rPr lang="en-GB" sz="2800" dirty="0" err="1">
                <a:solidFill>
                  <a:srgbClr val="0070C0"/>
                </a:solidFill>
              </a:rPr>
              <a:t>Cloet</a:t>
            </a:r>
            <a:r>
              <a:rPr lang="en-GB" sz="2800" dirty="0">
                <a:solidFill>
                  <a:srgbClr val="0070C0"/>
                </a:solidFill>
              </a:rPr>
              <a:t> De Giorgi and Charlotte Grant. </a:t>
            </a:r>
            <a:r>
              <a:rPr lang="en-GB" sz="2800" dirty="0" smtClean="0">
                <a:solidFill>
                  <a:srgbClr val="0070C0"/>
                </a:solidFill>
              </a:rPr>
              <a:t> Y5</a:t>
            </a:r>
            <a:endParaRPr lang="en-GB" sz="2800" dirty="0">
              <a:solidFill>
                <a:srgbClr val="0070C0"/>
              </a:solidFill>
            </a:endParaRPr>
          </a:p>
        </p:txBody>
      </p:sp>
    </p:spTree>
    <p:extLst>
      <p:ext uri="{BB962C8B-B14F-4D97-AF65-F5344CB8AC3E}">
        <p14:creationId xmlns:p14="http://schemas.microsoft.com/office/powerpoint/2010/main" val="1387711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97346"/>
            <a:ext cx="8784976" cy="6370975"/>
          </a:xfrm>
          <a:prstGeom prst="rect">
            <a:avLst/>
          </a:prstGeom>
        </p:spPr>
        <p:txBody>
          <a:bodyPr wrap="square">
            <a:spAutoFit/>
          </a:bodyPr>
          <a:lstStyle/>
          <a:p>
            <a:pPr algn="ctr"/>
            <a:r>
              <a:rPr lang="en-GB" sz="2400" dirty="0" smtClean="0">
                <a:solidFill>
                  <a:srgbClr val="FF0000"/>
                </a:solidFill>
              </a:rPr>
              <a:t>Borrowdale</a:t>
            </a:r>
            <a:endParaRPr lang="en-GB" sz="2400" dirty="0">
              <a:solidFill>
                <a:srgbClr val="FF0000"/>
              </a:solidFill>
            </a:endParaRPr>
          </a:p>
          <a:p>
            <a:r>
              <a:rPr lang="en-GB" sz="2400" dirty="0"/>
              <a:t>Year 5 moved away from city life and went into the country life, in a wonderful place called Borrowdale. Many conquered their fears during Treetop Trek when we went on a big zip wire. Another activity was </a:t>
            </a:r>
            <a:r>
              <a:rPr lang="en-GB" sz="2400" dirty="0" err="1"/>
              <a:t>ghyll</a:t>
            </a:r>
            <a:r>
              <a:rPr lang="en-GB" sz="2400" dirty="0"/>
              <a:t> scrambling in a river full of rocks, many were worried about climbing up the waterfall, and they thought they might slip off. Canoeing was one of the funniest activities, everyone was falling off the boat. One person got trapped under the boat when it tipped over but we still had a little laugh. The hardest one was the long walk, when we finally reached there it felt like it took a life time but it was a great achievement. The place we stayed was really good, everyone was really nice there. One of our teachers told us a scary story. We all loved Borrowdale, it was an amazing experience for all of us to face our fears!</a:t>
            </a:r>
          </a:p>
          <a:p>
            <a:r>
              <a:rPr lang="en-GB" sz="2400" dirty="0">
                <a:solidFill>
                  <a:srgbClr val="0070C0"/>
                </a:solidFill>
              </a:rPr>
              <a:t>By Althea </a:t>
            </a:r>
            <a:r>
              <a:rPr lang="en-GB" sz="2400" dirty="0" err="1">
                <a:solidFill>
                  <a:srgbClr val="0070C0"/>
                </a:solidFill>
              </a:rPr>
              <a:t>Hismana</a:t>
            </a:r>
            <a:r>
              <a:rPr lang="en-GB" sz="2400" dirty="0">
                <a:solidFill>
                  <a:srgbClr val="0070C0"/>
                </a:solidFill>
              </a:rPr>
              <a:t>, Makayla </a:t>
            </a:r>
            <a:r>
              <a:rPr lang="en-GB" sz="2400" dirty="0" err="1">
                <a:solidFill>
                  <a:srgbClr val="0070C0"/>
                </a:solidFill>
              </a:rPr>
              <a:t>Langan</a:t>
            </a:r>
            <a:r>
              <a:rPr lang="en-GB" sz="2400" dirty="0">
                <a:solidFill>
                  <a:srgbClr val="0070C0"/>
                </a:solidFill>
              </a:rPr>
              <a:t>, </a:t>
            </a:r>
            <a:endParaRPr lang="en-GB" sz="2400" dirty="0" smtClean="0">
              <a:solidFill>
                <a:srgbClr val="0070C0"/>
              </a:solidFill>
            </a:endParaRPr>
          </a:p>
          <a:p>
            <a:r>
              <a:rPr lang="en-GB" sz="2400" dirty="0" smtClean="0">
                <a:solidFill>
                  <a:srgbClr val="0070C0"/>
                </a:solidFill>
              </a:rPr>
              <a:t>Mason </a:t>
            </a:r>
            <a:r>
              <a:rPr lang="en-GB" sz="2400" dirty="0">
                <a:solidFill>
                  <a:srgbClr val="0070C0"/>
                </a:solidFill>
              </a:rPr>
              <a:t>Morris, Alice Thorley, </a:t>
            </a:r>
            <a:endParaRPr lang="en-GB" sz="2400" dirty="0" smtClean="0">
              <a:solidFill>
                <a:srgbClr val="0070C0"/>
              </a:solidFill>
            </a:endParaRPr>
          </a:p>
          <a:p>
            <a:r>
              <a:rPr lang="en-GB" sz="2400" dirty="0" smtClean="0">
                <a:solidFill>
                  <a:srgbClr val="0070C0"/>
                </a:solidFill>
              </a:rPr>
              <a:t>Dania </a:t>
            </a:r>
            <a:r>
              <a:rPr lang="en-GB" sz="2400" dirty="0">
                <a:solidFill>
                  <a:srgbClr val="0070C0"/>
                </a:solidFill>
              </a:rPr>
              <a:t>Varghese and Neve </a:t>
            </a:r>
            <a:r>
              <a:rPr lang="en-GB" sz="2400" dirty="0" smtClean="0">
                <a:solidFill>
                  <a:srgbClr val="0070C0"/>
                </a:solidFill>
              </a:rPr>
              <a:t>WallaceY5</a:t>
            </a:r>
            <a:endParaRPr lang="en-GB" sz="2400" dirty="0">
              <a:solidFill>
                <a:srgbClr val="0070C0"/>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50" b="27631"/>
          <a:stretch/>
        </p:blipFill>
        <p:spPr bwMode="auto">
          <a:xfrm>
            <a:off x="4726969" y="4971901"/>
            <a:ext cx="4237519" cy="17692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27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04664"/>
            <a:ext cx="6246440" cy="1384995"/>
          </a:xfrm>
          <a:prstGeom prst="rect">
            <a:avLst/>
          </a:prstGeom>
        </p:spPr>
        <p:txBody>
          <a:bodyPr wrap="square">
            <a:spAutoFit/>
          </a:bodyPr>
          <a:lstStyle/>
          <a:p>
            <a:pPr algn="ctr"/>
            <a:r>
              <a:rPr lang="en-GB" sz="2800" dirty="0" smtClean="0"/>
              <a:t>Forest School has also developed their knowledge on seasons and about the world in which we live. </a:t>
            </a:r>
            <a:endParaRPr lang="en-GB" sz="28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657" r="8259" b="15860"/>
          <a:stretch/>
        </p:blipFill>
        <p:spPr bwMode="auto">
          <a:xfrm>
            <a:off x="702354" y="2852936"/>
            <a:ext cx="3463437" cy="32514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28800"/>
            <a:ext cx="3844056" cy="51471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747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5736" y="4233189"/>
            <a:ext cx="4824536" cy="2585323"/>
          </a:xfrm>
          <a:prstGeom prst="rect">
            <a:avLst/>
          </a:prstGeom>
        </p:spPr>
        <p:txBody>
          <a:bodyPr wrap="square">
            <a:spAutoFit/>
          </a:bodyPr>
          <a:lstStyle/>
          <a:p>
            <a:r>
              <a:rPr lang="en-GB" dirty="0" smtClean="0"/>
              <a:t>At </a:t>
            </a:r>
            <a:r>
              <a:rPr lang="en-GB" dirty="0"/>
              <a:t>the start of the year </a:t>
            </a:r>
            <a:r>
              <a:rPr lang="en-GB" dirty="0" smtClean="0"/>
              <a:t>we </a:t>
            </a:r>
            <a:r>
              <a:rPr lang="en-GB" dirty="0"/>
              <a:t>went to London </a:t>
            </a:r>
            <a:r>
              <a:rPr lang="en-GB" dirty="0" smtClean="0"/>
              <a:t>where we </a:t>
            </a:r>
            <a:r>
              <a:rPr lang="en-GB" dirty="0"/>
              <a:t>saw lots of amazing things. Some activities we did were: </a:t>
            </a:r>
            <a:r>
              <a:rPr lang="en-GB" dirty="0" smtClean="0"/>
              <a:t>going on </a:t>
            </a:r>
            <a:r>
              <a:rPr lang="en-GB" dirty="0"/>
              <a:t>the London Eye, watched Wicked and visited Harry Potter land</a:t>
            </a:r>
            <a:r>
              <a:rPr lang="en-GB" dirty="0" smtClean="0"/>
              <a:t>. </a:t>
            </a:r>
            <a:r>
              <a:rPr lang="en-GB" dirty="0"/>
              <a:t>London was a great opportunity to get the feel of being in year 6. We had time to bond with our year 6 teachers; Mrs Nesbit and Mrs Nelson. </a:t>
            </a:r>
            <a:r>
              <a:rPr lang="en-GB" dirty="0" smtClean="0"/>
              <a:t> We met Chi </a:t>
            </a:r>
            <a:r>
              <a:rPr lang="en-GB" dirty="0" err="1" smtClean="0"/>
              <a:t>Onwarah</a:t>
            </a:r>
            <a:r>
              <a:rPr lang="en-GB" dirty="0" smtClean="0"/>
              <a:t> our local MP at the Houses of Parliament. </a:t>
            </a:r>
            <a:r>
              <a:rPr lang="en-GB" dirty="0" smtClean="0">
                <a:solidFill>
                  <a:srgbClr val="0070C0"/>
                </a:solidFill>
              </a:rPr>
              <a:t>By Megan Y6</a:t>
            </a:r>
            <a:endParaRPr lang="en-GB" dirty="0">
              <a:solidFill>
                <a:srgbClr val="0070C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947147"/>
            <a:ext cx="2086504" cy="1564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947146"/>
            <a:ext cx="2093491" cy="1564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5003" t="30092" r="5883" b="3869"/>
          <a:stretch/>
        </p:blipFill>
        <p:spPr bwMode="auto">
          <a:xfrm>
            <a:off x="2515974" y="1829308"/>
            <a:ext cx="4231162" cy="24038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95" y="140532"/>
            <a:ext cx="3288669" cy="2466501"/>
          </a:xfrm>
          <a:prstGeom prst="rect">
            <a:avLst/>
          </a:prstGeom>
          <a:ln>
            <a:noFill/>
          </a:ln>
          <a:effectLst>
            <a:softEdge rad="112500"/>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452" t="15351" b="5044"/>
          <a:stretch/>
        </p:blipFill>
        <p:spPr>
          <a:xfrm>
            <a:off x="5549051" y="140533"/>
            <a:ext cx="3402440" cy="2218928"/>
          </a:xfrm>
          <a:prstGeom prst="rect">
            <a:avLst/>
          </a:prstGeom>
          <a:ln>
            <a:noFill/>
          </a:ln>
          <a:effectLst>
            <a:softEdge rad="112500"/>
          </a:effectLst>
        </p:spPr>
      </p:pic>
      <p:sp>
        <p:nvSpPr>
          <p:cNvPr id="7" name="Rectangle 6"/>
          <p:cNvSpPr/>
          <p:nvPr/>
        </p:nvSpPr>
        <p:spPr>
          <a:xfrm>
            <a:off x="3563887" y="620688"/>
            <a:ext cx="1985163" cy="707886"/>
          </a:xfrm>
          <a:prstGeom prst="rect">
            <a:avLst/>
          </a:prstGeom>
        </p:spPr>
        <p:txBody>
          <a:bodyPr wrap="square">
            <a:spAutoFit/>
          </a:bodyPr>
          <a:lstStyle/>
          <a:p>
            <a:r>
              <a:rPr lang="en-GB" sz="4000" dirty="0">
                <a:solidFill>
                  <a:srgbClr val="FF0000"/>
                </a:solidFill>
              </a:rPr>
              <a:t>London</a:t>
            </a:r>
          </a:p>
        </p:txBody>
      </p:sp>
    </p:spTree>
    <p:extLst>
      <p:ext uri="{BB962C8B-B14F-4D97-AF65-F5344CB8AC3E}">
        <p14:creationId xmlns:p14="http://schemas.microsoft.com/office/powerpoint/2010/main" val="3554649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183" b="1"/>
          <a:stretch/>
        </p:blipFill>
        <p:spPr bwMode="auto">
          <a:xfrm>
            <a:off x="107504" y="4221088"/>
            <a:ext cx="5453662" cy="24441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17" r="10408" b="5158"/>
          <a:stretch/>
        </p:blipFill>
        <p:spPr bwMode="auto">
          <a:xfrm>
            <a:off x="85733" y="158687"/>
            <a:ext cx="1264636" cy="19753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9713" y="220434"/>
            <a:ext cx="6975238" cy="4154984"/>
          </a:xfrm>
          <a:prstGeom prst="rect">
            <a:avLst/>
          </a:prstGeom>
        </p:spPr>
        <p:txBody>
          <a:bodyPr wrap="square">
            <a:spAutoFit/>
          </a:bodyPr>
          <a:lstStyle/>
          <a:p>
            <a:r>
              <a:rPr lang="en-GB" sz="2400" dirty="0"/>
              <a:t>Our </a:t>
            </a:r>
            <a:r>
              <a:rPr lang="en-GB" sz="2400" dirty="0">
                <a:solidFill>
                  <a:srgbClr val="FF0000"/>
                </a:solidFill>
              </a:rPr>
              <a:t>Holy Island </a:t>
            </a:r>
            <a:r>
              <a:rPr lang="en-GB" sz="2400" dirty="0"/>
              <a:t>trip was amazing! We went with our year 6 teachers and Miss Spark. Everyone was reverent and peaceful. All of us made our own mark on the beach. I made a sign saying Love. Also, everyone got the chance to make speeches for if they wanted to be: a School Councillor, Head Girl , Head Boy, Deputy Head Boy or Deputy Head Girl. I did my speech to become head girl at school because I didn’t think I was ready at Holy Island. Surprisingly, I became Head Girl and Alan became Head Boy. Jessica is Deputy Head Girl and Matthew is Deputy </a:t>
            </a:r>
            <a:r>
              <a:rPr lang="en-GB" sz="2400" dirty="0" smtClean="0"/>
              <a:t>Head Boy.  </a:t>
            </a:r>
            <a:r>
              <a:rPr lang="en-GB" sz="2400" b="1" dirty="0" smtClean="0">
                <a:solidFill>
                  <a:srgbClr val="0070C0"/>
                </a:solidFill>
              </a:rPr>
              <a:t>By Fiona Y6</a:t>
            </a:r>
            <a:endParaRPr lang="en-GB" sz="2400" b="1" dirty="0">
              <a:solidFill>
                <a:srgbClr val="0070C0"/>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423" r="8096"/>
          <a:stretch/>
        </p:blipFill>
        <p:spPr>
          <a:xfrm>
            <a:off x="584582" y="1714877"/>
            <a:ext cx="1531574" cy="2506211"/>
          </a:xfrm>
          <a:prstGeom prst="rect">
            <a:avLst/>
          </a:prstGeom>
          <a:ln>
            <a:noFill/>
          </a:ln>
          <a:effectLst>
            <a:softEdge rad="1125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4311798"/>
            <a:ext cx="3029482" cy="2262761"/>
          </a:xfrm>
          <a:prstGeom prst="rect">
            <a:avLst/>
          </a:prstGeom>
          <a:ln>
            <a:noFill/>
          </a:ln>
          <a:effectLst>
            <a:softEdge rad="112500"/>
          </a:effectLst>
        </p:spPr>
      </p:pic>
    </p:spTree>
    <p:extLst>
      <p:ext uri="{BB962C8B-B14F-4D97-AF65-F5344CB8AC3E}">
        <p14:creationId xmlns:p14="http://schemas.microsoft.com/office/powerpoint/2010/main" val="2286086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575" r="1628" b="19279"/>
          <a:stretch/>
        </p:blipFill>
        <p:spPr>
          <a:xfrm>
            <a:off x="323528" y="3491168"/>
            <a:ext cx="6444208" cy="3249874"/>
          </a:xfrm>
          <a:prstGeom prst="rect">
            <a:avLst/>
          </a:prstGeom>
          <a:ln>
            <a:noFill/>
          </a:ln>
          <a:effectLst>
            <a:softEdge rad="112500"/>
          </a:effec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80" r="11505" b="11189"/>
          <a:stretch/>
        </p:blipFill>
        <p:spPr bwMode="auto">
          <a:xfrm>
            <a:off x="3666841" y="215318"/>
            <a:ext cx="3101334" cy="22115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082894"/>
            <a:ext cx="3973309" cy="252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3" y="215318"/>
            <a:ext cx="3672409" cy="3108543"/>
          </a:xfrm>
          <a:prstGeom prst="rect">
            <a:avLst/>
          </a:prstGeom>
        </p:spPr>
        <p:txBody>
          <a:bodyPr wrap="square">
            <a:spAutoFit/>
          </a:bodyPr>
          <a:lstStyle/>
          <a:p>
            <a:endParaRPr lang="en-GB" sz="1600" dirty="0" smtClean="0"/>
          </a:p>
          <a:p>
            <a:pPr algn="ctr"/>
            <a:r>
              <a:rPr lang="en-GB" sz="2000" dirty="0">
                <a:solidFill>
                  <a:srgbClr val="FF0000"/>
                </a:solidFill>
              </a:rPr>
              <a:t>Virgin Money </a:t>
            </a:r>
            <a:endParaRPr lang="en-GB" sz="2000" dirty="0" smtClean="0">
              <a:solidFill>
                <a:srgbClr val="FF0000"/>
              </a:solidFill>
            </a:endParaRPr>
          </a:p>
          <a:p>
            <a:r>
              <a:rPr lang="en-GB" sz="2000" dirty="0" smtClean="0"/>
              <a:t>During Christmas time, we got to do a Virgin Money project . This project was all about selling  Christmas -related homemade items, to sell to the public at the Grainger Market. Miraculously, we raised £400!!!! </a:t>
            </a:r>
          </a:p>
          <a:p>
            <a:r>
              <a:rPr lang="en-GB" sz="2000" dirty="0" smtClean="0">
                <a:solidFill>
                  <a:srgbClr val="0070C0"/>
                </a:solidFill>
              </a:rPr>
              <a:t>By Abigail Y6</a:t>
            </a:r>
            <a:endParaRPr lang="en-GB" sz="2000" dirty="0">
              <a:solidFill>
                <a:srgbClr val="0070C0"/>
              </a:solidFill>
            </a:endParaRPr>
          </a:p>
        </p:txBody>
      </p:sp>
    </p:spTree>
    <p:extLst>
      <p:ext uri="{BB962C8B-B14F-4D97-AF65-F5344CB8AC3E}">
        <p14:creationId xmlns:p14="http://schemas.microsoft.com/office/powerpoint/2010/main" val="379508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9"/>
            <a:ext cx="3744416" cy="5940088"/>
          </a:xfrm>
          <a:prstGeom prst="rect">
            <a:avLst/>
          </a:prstGeom>
        </p:spPr>
        <p:txBody>
          <a:bodyPr wrap="square">
            <a:spAutoFit/>
          </a:bodyPr>
          <a:lstStyle/>
          <a:p>
            <a:pPr algn="ctr"/>
            <a:r>
              <a:rPr lang="en-GB" sz="4400" b="1" dirty="0" smtClean="0">
                <a:solidFill>
                  <a:srgbClr val="FF0000"/>
                </a:solidFill>
                <a:effectLst/>
              </a:rPr>
              <a:t>Mystery Egg</a:t>
            </a:r>
          </a:p>
          <a:p>
            <a:pPr algn="ctr"/>
            <a:r>
              <a:rPr lang="en-GB" sz="2800" b="1" dirty="0" smtClean="0"/>
              <a:t>Reception</a:t>
            </a:r>
            <a:r>
              <a:rPr lang="en-GB" sz="2800" b="1" dirty="0" smtClean="0">
                <a:effectLst/>
              </a:rPr>
              <a:t> had a mysterious egg turn up in their classroom. They did not know what is inside it, but  they were all very excited to find out! They have been busy making predictions and some children think it could be a dragon or a dinosaur. </a:t>
            </a:r>
            <a:endParaRPr lang="en-GB" sz="28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63" r="19886"/>
          <a:stretch/>
        </p:blipFill>
        <p:spPr bwMode="auto">
          <a:xfrm>
            <a:off x="4067943" y="620688"/>
            <a:ext cx="5105433" cy="531039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2365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28" y="-312132"/>
            <a:ext cx="8208912" cy="2708434"/>
          </a:xfrm>
          <a:prstGeom prst="rect">
            <a:avLst/>
          </a:prstGeom>
        </p:spPr>
        <p:txBody>
          <a:bodyPr wrap="square">
            <a:spAutoFit/>
          </a:bodyPr>
          <a:lstStyle/>
          <a:p>
            <a:endParaRPr lang="en-GB" b="1" dirty="0" smtClean="0"/>
          </a:p>
          <a:p>
            <a:pPr algn="ctr"/>
            <a:r>
              <a:rPr lang="en-GB" sz="3200" b="1" dirty="0" smtClean="0">
                <a:solidFill>
                  <a:srgbClr val="FF0000"/>
                </a:solidFill>
              </a:rPr>
              <a:t>Baby Dragon</a:t>
            </a:r>
          </a:p>
          <a:p>
            <a:pPr algn="ctr"/>
            <a:r>
              <a:rPr lang="en-GB" sz="2400" b="1" dirty="0" smtClean="0"/>
              <a:t>The egg turned out to be a dragon egg and the children have been taking part in all things dragon related. They made some dragons using the playdough , a house for the baby dragon and the children wanted to make some  swords and shields to teach the dragon how to attack a knight.</a:t>
            </a:r>
            <a:endParaRPr lang="en-GB" sz="24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93" t="-37" r="22375" b="21471"/>
          <a:stretch/>
        </p:blipFill>
        <p:spPr bwMode="auto">
          <a:xfrm>
            <a:off x="323528" y="2396301"/>
            <a:ext cx="2667001" cy="4005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6" t="21248" b="7814"/>
          <a:stretch/>
        </p:blipFill>
        <p:spPr bwMode="auto">
          <a:xfrm>
            <a:off x="3273607" y="2396301"/>
            <a:ext cx="2701154" cy="27136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8609" r="8171"/>
          <a:stretch/>
        </p:blipFill>
        <p:spPr bwMode="auto">
          <a:xfrm>
            <a:off x="3995936" y="4375562"/>
            <a:ext cx="3483101" cy="23153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43" t="27631" r="8629" b="13452"/>
          <a:stretch/>
        </p:blipFill>
        <p:spPr bwMode="auto">
          <a:xfrm>
            <a:off x="6499376" y="2523747"/>
            <a:ext cx="2264288" cy="21404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19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5652120" cy="6986528"/>
          </a:xfrm>
          <a:prstGeom prst="rect">
            <a:avLst/>
          </a:prstGeom>
        </p:spPr>
        <p:txBody>
          <a:bodyPr wrap="square">
            <a:spAutoFit/>
          </a:bodyPr>
          <a:lstStyle/>
          <a:p>
            <a:r>
              <a:rPr lang="en-GB" sz="2800" dirty="0" smtClean="0">
                <a:solidFill>
                  <a:srgbClr val="FF0000"/>
                </a:solidFill>
              </a:rPr>
              <a:t>Year 1 have had a fantastic time at Forest School this year! </a:t>
            </a:r>
          </a:p>
          <a:p>
            <a:r>
              <a:rPr lang="en-GB" sz="2800" dirty="0" smtClean="0"/>
              <a:t>We loved climbing trees, running up and down the muddy bank and finding things in the forest. Our favourite memory of Forest School was discovering a basket hidden in the bushes. It had a letter and a cake inside. It was from Little Red Riding Hood! We enjoyed making dens for the wolf and hiding places for Little Red Riding Hood and Grandma. We got to eat the delicious cake later! This year we also learned how to make shelters and worked as a team.  </a:t>
            </a:r>
          </a:p>
          <a:p>
            <a:r>
              <a:rPr lang="en-GB" sz="2800" dirty="0" smtClean="0">
                <a:solidFill>
                  <a:srgbClr val="0070C0"/>
                </a:solidFill>
              </a:rPr>
              <a:t>By Kieran, Finn and Walter Y1</a:t>
            </a:r>
            <a:endParaRPr lang="en-GB" sz="2800" dirty="0">
              <a:solidFill>
                <a:srgbClr val="0070C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736" y="620688"/>
            <a:ext cx="3656248" cy="27363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565" y="3493265"/>
            <a:ext cx="3832589" cy="28744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003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428" y="4005064"/>
            <a:ext cx="3757572" cy="28084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36"/>
            <a:ext cx="3042612" cy="30426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2612" y="116632"/>
            <a:ext cx="5947370" cy="3046988"/>
          </a:xfrm>
          <a:prstGeom prst="rect">
            <a:avLst/>
          </a:prstGeom>
        </p:spPr>
        <p:txBody>
          <a:bodyPr wrap="square">
            <a:spAutoFit/>
          </a:bodyPr>
          <a:lstStyle/>
          <a:p>
            <a:r>
              <a:rPr lang="en-GB" sz="2400" dirty="0" smtClean="0">
                <a:solidFill>
                  <a:srgbClr val="FF0000"/>
                </a:solidFill>
              </a:rPr>
              <a:t>Our residential trip to Berwick </a:t>
            </a:r>
            <a:r>
              <a:rPr lang="en-GB" sz="2400" dirty="0" smtClean="0"/>
              <a:t>was one of the highlights of our year! We loved visiting Alnwick Gardens and finding the characters on the Fairy Tale Trail. Everyone had a super time playing in the fountains! One of our favourite things about the trip was getting to have a sleepover with our friends and having some lovely food and a party. </a:t>
            </a:r>
            <a:endParaRPr lang="en-GB" sz="2400" dirty="0"/>
          </a:p>
        </p:txBody>
      </p:sp>
      <p:sp>
        <p:nvSpPr>
          <p:cNvPr id="3" name="Rectangle 2"/>
          <p:cNvSpPr/>
          <p:nvPr/>
        </p:nvSpPr>
        <p:spPr>
          <a:xfrm>
            <a:off x="89758" y="3072348"/>
            <a:ext cx="5432097" cy="3785652"/>
          </a:xfrm>
          <a:prstGeom prst="rect">
            <a:avLst/>
          </a:prstGeom>
        </p:spPr>
        <p:txBody>
          <a:bodyPr wrap="square">
            <a:spAutoFit/>
          </a:bodyPr>
          <a:lstStyle/>
          <a:p>
            <a:r>
              <a:rPr lang="en-GB" sz="2400" dirty="0" smtClean="0"/>
              <a:t>We had so much fun making the Superhero capes with our parents. We felt like real superheroes with our capes on and we liked making our own designs. We also liked learning about other superheroes like Wonder Woman and Storm and talking about film clips we watched together.  </a:t>
            </a:r>
          </a:p>
          <a:p>
            <a:r>
              <a:rPr lang="en-GB" sz="2400" dirty="0" smtClean="0">
                <a:solidFill>
                  <a:srgbClr val="0070C0"/>
                </a:solidFill>
              </a:rPr>
              <a:t>By Erin </a:t>
            </a:r>
            <a:r>
              <a:rPr lang="en-GB" sz="2400" dirty="0" err="1" smtClean="0">
                <a:solidFill>
                  <a:srgbClr val="0070C0"/>
                </a:solidFill>
              </a:rPr>
              <a:t>McGarry</a:t>
            </a:r>
            <a:r>
              <a:rPr lang="en-GB" sz="2400" dirty="0" smtClean="0">
                <a:solidFill>
                  <a:srgbClr val="0070C0"/>
                </a:solidFill>
              </a:rPr>
              <a:t>, Barney, Isabella and Harry C    Y1</a:t>
            </a:r>
            <a:endParaRPr lang="en-GB" sz="2400" dirty="0">
              <a:solidFill>
                <a:srgbClr val="0070C0"/>
              </a:solidFill>
            </a:endParaRPr>
          </a:p>
        </p:txBody>
      </p:sp>
    </p:spTree>
    <p:extLst>
      <p:ext uri="{BB962C8B-B14F-4D97-AF65-F5344CB8AC3E}">
        <p14:creationId xmlns:p14="http://schemas.microsoft.com/office/powerpoint/2010/main" val="157255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37632" y="116632"/>
            <a:ext cx="3744416" cy="2895540"/>
          </a:xfrm>
          <a:prstGeom prst="rect">
            <a:avLst/>
          </a:prstGeom>
          <a:ln>
            <a:noFill/>
          </a:ln>
          <a:effectLst>
            <a:softEdge rad="112500"/>
          </a:effec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204863"/>
            <a:ext cx="5904656" cy="44130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11960" y="332656"/>
            <a:ext cx="4248472" cy="1754326"/>
          </a:xfrm>
          <a:prstGeom prst="rect">
            <a:avLst/>
          </a:prstGeom>
          <a:noFill/>
        </p:spPr>
        <p:txBody>
          <a:bodyPr wrap="square" rtlCol="0">
            <a:spAutoFit/>
          </a:bodyPr>
          <a:lstStyle/>
          <a:p>
            <a:pPr algn="ctr"/>
            <a:r>
              <a:rPr lang="en-GB" sz="5400" dirty="0" smtClean="0"/>
              <a:t>Year 1 Superheroes</a:t>
            </a:r>
            <a:endParaRPr lang="en-GB" sz="5400" dirty="0"/>
          </a:p>
        </p:txBody>
      </p:sp>
    </p:spTree>
    <p:extLst>
      <p:ext uri="{BB962C8B-B14F-4D97-AF65-F5344CB8AC3E}">
        <p14:creationId xmlns:p14="http://schemas.microsoft.com/office/powerpoint/2010/main" val="2693256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2273</TotalTime>
  <Words>3779</Words>
  <Application>Microsoft Office PowerPoint</Application>
  <PresentationFormat>On-screen Show (4:3)</PresentationFormat>
  <Paragraphs>140</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29</cp:revision>
  <dcterms:created xsi:type="dcterms:W3CDTF">2017-07-19T12:56:01Z</dcterms:created>
  <dcterms:modified xsi:type="dcterms:W3CDTF">2017-07-24T14:23:38Z</dcterms:modified>
</cp:coreProperties>
</file>